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9"/>
  </p:handoutMasterIdLst>
  <p:sldIdLst>
    <p:sldId id="446" r:id="rId3"/>
    <p:sldId id="389" r:id="rId5"/>
    <p:sldId id="465" r:id="rId6"/>
    <p:sldId id="429" r:id="rId7"/>
    <p:sldId id="487" r:id="rId8"/>
    <p:sldId id="472" r:id="rId9"/>
    <p:sldId id="473" r:id="rId10"/>
    <p:sldId id="430" r:id="rId11"/>
    <p:sldId id="477" r:id="rId12"/>
    <p:sldId id="475" r:id="rId13"/>
    <p:sldId id="466" r:id="rId14"/>
    <p:sldId id="392" r:id="rId15"/>
    <p:sldId id="463" r:id="rId16"/>
    <p:sldId id="435" r:id="rId17"/>
    <p:sldId id="445" r:id="rId18"/>
    <p:sldId id="427" r:id="rId19"/>
    <p:sldId id="449" r:id="rId20"/>
    <p:sldId id="467" r:id="rId21"/>
    <p:sldId id="450" r:id="rId22"/>
    <p:sldId id="394" r:id="rId23"/>
    <p:sldId id="393" r:id="rId24"/>
    <p:sldId id="400" r:id="rId25"/>
    <p:sldId id="485" r:id="rId26"/>
    <p:sldId id="468" r:id="rId27"/>
    <p:sldId id="452" r:id="rId28"/>
    <p:sldId id="436" r:id="rId29"/>
    <p:sldId id="438" r:id="rId30"/>
    <p:sldId id="439" r:id="rId31"/>
    <p:sldId id="486" r:id="rId32"/>
    <p:sldId id="459" r:id="rId33"/>
    <p:sldId id="488" r:id="rId34"/>
    <p:sldId id="401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469" r:id="rId48"/>
    <p:sldId id="453" r:id="rId49"/>
    <p:sldId id="455" r:id="rId50"/>
    <p:sldId id="460" r:id="rId51"/>
    <p:sldId id="402" r:id="rId52"/>
    <p:sldId id="406" r:id="rId53"/>
    <p:sldId id="283" r:id="rId54"/>
    <p:sldId id="284" r:id="rId55"/>
    <p:sldId id="285" r:id="rId56"/>
    <p:sldId id="286" r:id="rId57"/>
    <p:sldId id="470" r:id="rId58"/>
    <p:sldId id="407" r:id="rId59"/>
    <p:sldId id="476" r:id="rId60"/>
    <p:sldId id="478" r:id="rId61"/>
    <p:sldId id="424" r:id="rId62"/>
    <p:sldId id="304" r:id="rId63"/>
    <p:sldId id="305" r:id="rId64"/>
    <p:sldId id="306" r:id="rId65"/>
    <p:sldId id="408" r:id="rId66"/>
    <p:sldId id="461" r:id="rId67"/>
    <p:sldId id="409" r:id="rId68"/>
    <p:sldId id="457" r:id="rId69"/>
    <p:sldId id="413" r:id="rId70"/>
    <p:sldId id="479" r:id="rId71"/>
    <p:sldId id="480" r:id="rId72"/>
    <p:sldId id="557" r:id="rId73"/>
    <p:sldId id="481" r:id="rId74"/>
    <p:sldId id="482" r:id="rId75"/>
    <p:sldId id="471" r:id="rId76"/>
    <p:sldId id="458" r:id="rId77"/>
    <p:sldId id="444" r:id="rId78"/>
  </p:sldIdLst>
  <p:sldSz cx="12192000" cy="6858000"/>
  <p:notesSz cx="7099300" cy="10234295"/>
  <p:custDataLst>
    <p:tags r:id="rId8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1997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6965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D5DFFF"/>
    <a:srgbClr val="B9CAFF"/>
    <a:srgbClr val="7999FF"/>
    <a:srgbClr val="0033CC"/>
    <a:srgbClr val="FF9999"/>
    <a:srgbClr val="FF3300"/>
    <a:srgbClr val="CC00CC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6" autoAdjust="0"/>
    <p:restoredTop sz="95122" autoAdjust="0"/>
  </p:normalViewPr>
  <p:slideViewPr>
    <p:cSldViewPr showGuides="1">
      <p:cViewPr varScale="1">
        <p:scale>
          <a:sx n="74" d="100"/>
          <a:sy n="74" d="100"/>
        </p:scale>
        <p:origin x="6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3" Type="http://schemas.openxmlformats.org/officeDocument/2006/relationships/tags" Target="tags/tag16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5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0A33D1F6-2909-4169-88BB-8150912129F4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>
            <a:lvl1pPr algn="r"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8113" y="768350"/>
            <a:ext cx="6823075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51" tIns="48326" rIns="96651" bIns="48326" numCol="1" anchor="b" anchorCtr="0" compatLnSpc="1"/>
          <a:lstStyle>
            <a:lvl1pPr algn="r" defTabSz="966470">
              <a:defRPr sz="1300"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16AD5590-9C90-486D-8FA8-38179D6EA4C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Introduce self again.</a:t>
            </a:r>
            <a:endParaRPr lang="en-U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Build agents that plans ahead. Act rationally.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L2D4,</a:t>
            </a:r>
            <a:r>
              <a:rPr lang="en-US" baseline="0" dirty="0"/>
              <a:t> mastermind. Thinking, thinking, thinking</a:t>
            </a:r>
            <a:r>
              <a:rPr lang="is-IS" baseline="0" dirty="0"/>
              <a:t>…</a:t>
            </a:r>
            <a:endParaRPr lang="is-IS" baseline="0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Not</a:t>
            </a:r>
            <a:r>
              <a:rPr lang="en-US" baseline="0" dirty="0"/>
              <a:t> just clear NEXT dot, but all dots.</a:t>
            </a:r>
            <a:endParaRPr lang="en-US" dirty="0"/>
          </a:p>
          <a:p>
            <a:r>
              <a:rPr lang="en-US" baseline="0" dirty="0"/>
              <a:t>K</a:t>
            </a:r>
            <a:r>
              <a:rPr lang="is-IS" baseline="0" dirty="0"/>
              <a:t>now to end with dead end so it doesnt have to back up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formalize a</a:t>
            </a:r>
            <a:r>
              <a:rPr lang="en-US" baseline="0" dirty="0"/>
              <a:t> search problem?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Abstraction. Useful for later topics.</a:t>
            </a:r>
            <a:endParaRPr lang="en-US" dirty="0"/>
          </a:p>
          <a:p>
            <a:r>
              <a:rPr lang="en-US" dirty="0"/>
              <a:t>Goal test – sometimes</a:t>
            </a:r>
            <a:r>
              <a:rPr lang="en-US" baseline="0" dirty="0"/>
              <a:t> more than one state that satisfies having achieved the goal, for example, “eat all the dots”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Models</a:t>
            </a:r>
            <a:r>
              <a:rPr lang="en-US" baseline="0" dirty="0"/>
              <a:t> aren’t perfect.</a:t>
            </a:r>
            <a:endParaRPr lang="en-US" baseline="0" dirty="0"/>
          </a:p>
          <a:p>
            <a:r>
              <a:rPr lang="en-US" baseline="0" dirty="0"/>
              <a:t>Too detailed, you can’t solve.</a:t>
            </a:r>
            <a:endParaRPr lang="en-US" baseline="0" dirty="0"/>
          </a:p>
          <a:p>
            <a:r>
              <a:rPr lang="en-US" baseline="0" dirty="0"/>
              <a:t>Not detailed enough, doesn’t solve.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Traffic, gas,</a:t>
            </a:r>
            <a:r>
              <a:rPr lang="en-US" baseline="0" dirty="0"/>
              <a:t> accidents, time of day, etc.</a:t>
            </a:r>
            <a:endParaRPr lang="en-US" baseline="0" dirty="0"/>
          </a:p>
          <a:p>
            <a:r>
              <a:rPr lang="en-US" dirty="0"/>
              <a:t>Bit of art</a:t>
            </a:r>
            <a:r>
              <a:rPr lang="en-US" baseline="0" dirty="0"/>
              <a:t> figuring out state space,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Wrong example for “eat-all-dots”: (x, y, dot count). Need bool.</a:t>
            </a:r>
            <a:endParaRPr lang="en-US" dirty="0"/>
          </a:p>
          <a:p>
            <a:r>
              <a:rPr lang="en-US" dirty="0"/>
              <a:t>World</a:t>
            </a:r>
            <a:r>
              <a:rPr lang="en-US" baseline="0" dirty="0"/>
              <a:t> &gt;= State</a:t>
            </a:r>
            <a:endParaRPr lang="en-US" dirty="0"/>
          </a:p>
          <a:p>
            <a:r>
              <a:rPr lang="en-US" dirty="0"/>
              <a:t>Walls? Part of successor.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12x10 grid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041C6AE4-F625-4A1A-A100-707641139A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Eat power pellets.</a:t>
            </a:r>
            <a:r>
              <a:rPr lang="en-US" dirty="0"/>
              <a:t> Ignore</a:t>
            </a:r>
            <a:r>
              <a:rPr lang="en-US" baseline="0" dirty="0"/>
              <a:t> ghost reset. What do you need in state space?</a:t>
            </a:r>
            <a:endParaRPr lang="en-US" baseline="0" dirty="0"/>
          </a:p>
          <a:p>
            <a:r>
              <a:rPr lang="en-US" dirty="0"/>
              <a:t>Do you need</a:t>
            </a:r>
            <a:r>
              <a:rPr lang="en-US" baseline="0" dirty="0"/>
              <a:t> ghost positions?</a:t>
            </a:r>
            <a:endParaRPr lang="en-US" baseline="0" dirty="0"/>
          </a:p>
          <a:p>
            <a:r>
              <a:rPr lang="en-US" baseline="0" dirty="0"/>
              <a:t>What’s in the state vs. successor function?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~30 minutes</a:t>
            </a:r>
            <a:endParaRPr lang="en-US" dirty="0"/>
          </a:p>
          <a:p>
            <a:r>
              <a:rPr lang="en-US" dirty="0"/>
              <a:t>Solving only uses state space, successor, etc. Not power pellets, dots,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ASR:</a:t>
            </a:r>
            <a:r>
              <a:rPr lang="en-US" baseline="0" dirty="0"/>
              <a:t> every possible pronunciation of every possible sentence. Huge.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</a:t>
            </a:r>
            <a:r>
              <a:rPr lang="en-US" baseline="0" dirty="0"/>
              <a:t> you have seen before.</a:t>
            </a:r>
            <a:endParaRPr lang="en-US" baseline="0" dirty="0"/>
          </a:p>
          <a:p>
            <a:r>
              <a:rPr lang="en-US" dirty="0"/>
              <a:t>Unified</a:t>
            </a:r>
            <a:r>
              <a:rPr lang="en-US" baseline="0" dirty="0"/>
              <a:t> formalism leading to A* search (search guided by heuristic)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solution</a:t>
            </a:r>
            <a:r>
              <a:rPr lang="en-US" baseline="0" dirty="0"/>
              <a:t> without writing most of the graph down.</a:t>
            </a:r>
            <a:endParaRPr lang="en-US" baseline="0" dirty="0"/>
          </a:p>
          <a:p>
            <a:r>
              <a:rPr lang="en-US" baseline="0" dirty="0"/>
              <a:t>really care about the start and what you can do from the start -&gt; search tree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plans that achieve the same state, will be different nodes in the tree.</a:t>
            </a:r>
            <a:endParaRPr lang="en-US" dirty="0"/>
          </a:p>
          <a:p>
            <a:r>
              <a:rPr lang="en-US" dirty="0"/>
              <a:t>Every</a:t>
            </a:r>
            <a:r>
              <a:rPr lang="en-US" baseline="0" dirty="0"/>
              <a:t> plan in the tree.</a:t>
            </a:r>
            <a:endParaRPr lang="en-US" baseline="0" dirty="0"/>
          </a:p>
          <a:p>
            <a:r>
              <a:rPr lang="en-US" baseline="0" dirty="0"/>
              <a:t>Search ignores most of the tree.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 is only 4, tree is infinite!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the abstraction. Now talk about 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Haven’t constructed green stuff yet. It</a:t>
            </a:r>
            <a:r>
              <a:rPr lang="en-US" baseline="0" dirty="0"/>
              <a:t> exists and is mathematically defined, but we haven’t actually constructed it / explored it yet.</a:t>
            </a:r>
            <a:endParaRPr lang="en-US" dirty="0"/>
          </a:p>
          <a:p>
            <a:r>
              <a:rPr lang="en-US" dirty="0"/>
              <a:t>Build downward.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Pseudo-code.</a:t>
            </a:r>
            <a:r>
              <a:rPr lang="en-US" baseline="0" dirty="0"/>
              <a:t> General algorithm. Some details specific to later topics, notably A*.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Tiny example. Here’s the state</a:t>
            </a:r>
            <a:r>
              <a:rPr lang="en-US" baseline="0" dirty="0"/>
              <a:t> graph. Walk through tree search.</a:t>
            </a:r>
            <a:endParaRPr lang="en-US" baseline="0" dirty="0"/>
          </a:p>
          <a:p>
            <a:r>
              <a:rPr lang="en-US" dirty="0"/>
              <a:t>Left: show tree.</a:t>
            </a:r>
            <a:r>
              <a:rPr lang="en-US" baseline="0" dirty="0"/>
              <a:t> Not typically stored, but implicit.</a:t>
            </a:r>
            <a:endParaRPr lang="en-US" dirty="0"/>
          </a:p>
          <a:p>
            <a:r>
              <a:rPr lang="en-US" dirty="0"/>
              <a:t>Right: fringe. Key</a:t>
            </a:r>
            <a:r>
              <a:rPr lang="en-US" baseline="0" dirty="0"/>
              <a:t> data structure.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strategy is arbitrary.</a:t>
            </a:r>
            <a:endParaRPr lang="en-US" dirty="0"/>
          </a:p>
          <a:p>
            <a:r>
              <a:rPr lang="en-US" dirty="0"/>
              <a:t>S</a:t>
            </a:r>
            <a:r>
              <a:rPr lang="en-US" baseline="0" dirty="0"/>
              <a:t>   D    E    R   F    G</a:t>
            </a:r>
            <a:endParaRPr lang="en-US" baseline="0" dirty="0"/>
          </a:p>
          <a:p>
            <a:r>
              <a:rPr lang="en-US" baseline="0" dirty="0"/>
              <a:t>Don</a:t>
            </a:r>
            <a:r>
              <a:rPr lang="uk-UA" baseline="0" dirty="0"/>
              <a:t>’</a:t>
            </a:r>
            <a:r>
              <a:rPr lang="en-US" baseline="0" dirty="0"/>
              <a:t>t return until G removed. Not when G added. Important later.</a:t>
            </a:r>
            <a:endParaRPr lang="en-US" baseline="0" dirty="0"/>
          </a:p>
          <a:p>
            <a:r>
              <a:rPr lang="en-US" baseline="0" dirty="0"/>
              <a:t>188-guided-search; in general we don’t have 188 on call to tell us what to expand next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generic. Now specific strategy – </a:t>
            </a:r>
            <a:r>
              <a:rPr lang="en-US" dirty="0" err="1"/>
              <a:t>dfs</a:t>
            </a:r>
            <a:endParaRPr lang="en-US" dirty="0"/>
          </a:p>
          <a:p>
            <a:r>
              <a:rPr lang="en-US" dirty="0"/>
              <a:t>Go deep!</a:t>
            </a:r>
            <a:endParaRPr lang="en-US" dirty="0"/>
          </a:p>
          <a:p>
            <a:r>
              <a:rPr lang="en-US" dirty="0"/>
              <a:t>Exponentially large at the bottom.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 D B A C A E</a:t>
            </a:r>
            <a:r>
              <a:rPr lang="en-US" baseline="0" dirty="0"/>
              <a:t> </a:t>
            </a:r>
            <a:r>
              <a:rPr lang="en-US" dirty="0"/>
              <a:t>H P Q</a:t>
            </a:r>
            <a:endParaRPr lang="en-US" dirty="0"/>
          </a:p>
          <a:p>
            <a:r>
              <a:rPr lang="en-US" dirty="0"/>
              <a:t>Ties alphabetically in this case.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agents</a:t>
            </a:r>
            <a:r>
              <a:rPr lang="en-US" baseline="0" dirty="0"/>
              <a:t> plan? If/then code. Hard to do.</a:t>
            </a:r>
            <a:endParaRPr lang="en-US" baseline="0" dirty="0"/>
          </a:p>
          <a:p>
            <a:r>
              <a:rPr lang="en-US" baseline="0" dirty="0"/>
              <a:t>Move to the apple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2" name="Google Shape;38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2" name="Google Shape;40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2" name="Google Shape;4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2" name="Google Shape;4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2" name="Google Shape;4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53" name="Google Shape;4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3" name="Google Shape;4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3" name="Google Shape;47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Fall;</a:t>
            </a:r>
            <a:r>
              <a:rPr lang="en-US" baseline="0" dirty="0"/>
              <a:t> bad idea; </a:t>
            </a:r>
            <a:endParaRPr lang="en-US" baseline="0" dirty="0"/>
          </a:p>
          <a:p>
            <a:r>
              <a:rPr lang="en-US" dirty="0"/>
              <a:t>Reflex – lookup</a:t>
            </a:r>
            <a:r>
              <a:rPr lang="en-US" baseline="0" dirty="0"/>
              <a:t> from state to action. Don’t consider the future consequences of your actions</a:t>
            </a:r>
            <a:endParaRPr lang="en-US" dirty="0"/>
          </a:p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baseline="0" dirty="0"/>
          </a:p>
          <a:p>
            <a:r>
              <a:rPr lang="en-US" baseline="0" dirty="0"/>
              <a:t>Can a reflex agent be rational?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3" name="Google Shape;48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3" name="Google Shape;49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about search </a:t>
            </a:r>
            <a:r>
              <a:rPr lang="en-US" baseline="0" dirty="0" err="1"/>
              <a:t>algoirthms</a:t>
            </a:r>
            <a:r>
              <a:rPr lang="en-US" baseline="0" dirty="0"/>
              <a:t>.</a:t>
            </a:r>
            <a:endParaRPr lang="en-US" baseline="0" dirty="0"/>
          </a:p>
          <a:p>
            <a:r>
              <a:rPr lang="en-US" dirty="0"/>
              <a:t>Simple cartoony case – assume each</a:t>
            </a:r>
            <a:r>
              <a:rPr lang="en-US" baseline="0" dirty="0"/>
              <a:t> node is state space connects to exactly b other nodes.</a:t>
            </a:r>
            <a:endParaRPr lang="en-US" baseline="0" dirty="0"/>
          </a:p>
          <a:p>
            <a:r>
              <a:rPr lang="en-US" baseline="0" dirty="0"/>
              <a:t>Since doing bound estimation, we’re correct as long as fewer than b.</a:t>
            </a:r>
            <a:endParaRPr lang="en-US" baseline="0" dirty="0"/>
          </a:p>
          <a:p>
            <a:r>
              <a:rPr lang="en-US" baseline="0" dirty="0"/>
              <a:t>Infinite?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 whole</a:t>
            </a:r>
            <a:r>
              <a:rPr lang="en-US" baseline="0" dirty="0"/>
              <a:t> tree if goal is lower right.</a:t>
            </a:r>
            <a:endParaRPr lang="en-US" dirty="0"/>
          </a:p>
          <a:p>
            <a:r>
              <a:rPr lang="en-US" dirty="0"/>
              <a:t>Space: At each</a:t>
            </a:r>
            <a:r>
              <a:rPr lang="en-US" baseline="0" dirty="0"/>
              <a:t> level, children of one node at most on fringe, so b. Times number of layers m. (Small!)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Layer by layer.</a:t>
            </a:r>
            <a:endParaRPr lang="en-US" baseline="0" dirty="0"/>
          </a:p>
          <a:p>
            <a:r>
              <a:rPr lang="en-US" baseline="0" dirty="0"/>
              <a:t>Strip-mining</a:t>
            </a:r>
            <a:endParaRPr lang="en-US" baseline="0" dirty="0"/>
          </a:p>
          <a:p>
            <a:r>
              <a:rPr lang="en-US" baseline="0" dirty="0"/>
              <a:t>BFS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general</a:t>
            </a:r>
            <a:r>
              <a:rPr lang="en-US" baseline="0" dirty="0"/>
              <a:t> algorithm. Shallowest node.</a:t>
            </a:r>
            <a:endParaRPr lang="en-US" baseline="0" dirty="0"/>
          </a:p>
          <a:p>
            <a:r>
              <a:rPr lang="en-US" baseline="0" dirty="0"/>
              <a:t>S D E P B C E H R 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Tier</a:t>
            </a:r>
            <a:r>
              <a:rPr lang="en-US" baseline="0" dirty="0"/>
              <a:t> of best solution. If on right, </a:t>
            </a:r>
            <a:r>
              <a:rPr lang="en-US" baseline="0" dirty="0" err="1"/>
              <a:t>b^s</a:t>
            </a:r>
            <a:r>
              <a:rPr lang="en-US" baseline="0" dirty="0"/>
              <a:t>. Exponential Big.</a:t>
            </a:r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3" name="Google Shape;33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3" name="Google Shape;3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Fall;</a:t>
            </a:r>
            <a:r>
              <a:rPr lang="en-US" baseline="0" dirty="0"/>
              <a:t> bad idea; </a:t>
            </a:r>
            <a:endParaRPr lang="en-US" baseline="0" dirty="0"/>
          </a:p>
          <a:p>
            <a:r>
              <a:rPr lang="en-US" dirty="0"/>
              <a:t>Reflex – lookup</a:t>
            </a:r>
            <a:r>
              <a:rPr lang="en-US" baseline="0" dirty="0"/>
              <a:t> from state to action. Don’t consider the future consequences of your actions</a:t>
            </a:r>
            <a:endParaRPr lang="en-US" dirty="0"/>
          </a:p>
          <a:p>
            <a:r>
              <a:rPr lang="en-US" dirty="0"/>
              <a:t>Examples: blinking your eye (not using your entire thinking capabilities),</a:t>
            </a:r>
            <a:r>
              <a:rPr lang="en-US" baseline="0" dirty="0"/>
              <a:t> vacuum cleaner moving towards nearest dirt</a:t>
            </a:r>
            <a:endParaRPr lang="en-US" baseline="0" dirty="0"/>
          </a:p>
          <a:p>
            <a:r>
              <a:rPr lang="en-US" baseline="0" dirty="0"/>
              <a:t>Can a reflex agent be rational?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3" name="Google Shape;36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 the two.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</a:t>
            </a:r>
            <a:r>
              <a:rPr lang="en-US" baseline="0" dirty="0"/>
              <a:t> about it a bit. Discuss with neighbor.</a:t>
            </a:r>
            <a:endParaRPr lang="en-US" baseline="0" dirty="0"/>
          </a:p>
          <a:p>
            <a:r>
              <a:rPr lang="en-US" baseline="0" dirty="0"/>
              <a:t>BFS: Solutions not too far down.</a:t>
            </a:r>
            <a:endParaRPr lang="en-US" baseline="0" dirty="0"/>
          </a:p>
          <a:p>
            <a:r>
              <a:rPr lang="en-US" baseline="0" dirty="0"/>
              <a:t>DFS: need to get to the bottom. Memory constrained.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L2D6 – Boats</a:t>
            </a:r>
            <a:r>
              <a:rPr lang="en-US" baseline="0" dirty="0"/>
              <a:t> in water. States light up first time explored. Which one?</a:t>
            </a:r>
            <a:endParaRPr lang="en-US" dirty="0"/>
          </a:p>
          <a:p>
            <a:r>
              <a:rPr lang="en-US" dirty="0"/>
              <a:t>Breadth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</a:t>
            </a:r>
            <a:endParaRPr lang="en-US" dirty="0"/>
          </a:p>
          <a:p>
            <a:r>
              <a:rPr lang="en-US" dirty="0"/>
              <a:t>Leftmost</a:t>
            </a:r>
            <a:r>
              <a:rPr lang="en-US" baseline="0" dirty="0"/>
              <a:t> not very good!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strategy.</a:t>
            </a:r>
            <a:r>
              <a:rPr lang="en-US" baseline="0" dirty="0"/>
              <a:t> Combine best of both.</a:t>
            </a:r>
            <a:endParaRPr lang="en-US" baseline="0" dirty="0"/>
          </a:p>
          <a:p>
            <a:r>
              <a:rPr lang="en-US" baseline="0" dirty="0"/>
              <a:t>DFS – successor says if deeper than one, stop.</a:t>
            </a:r>
            <a:endParaRPr lang="en-US" baseline="0" dirty="0"/>
          </a:p>
          <a:p>
            <a:r>
              <a:rPr lang="en-US" baseline="0" dirty="0"/>
              <a:t>Really common.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38" name="Google Shape;5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7" name="Google Shape;54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56" name="Google Shape;55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“Cost Search” What if you have costs associated</a:t>
            </a:r>
            <a:r>
              <a:rPr lang="en-US" baseline="0" dirty="0"/>
              <a:t> with arcs? Could you rewrite with what we already know?</a:t>
            </a:r>
            <a:endParaRPr lang="en-US" baseline="0" dirty="0"/>
          </a:p>
          <a:p>
            <a:r>
              <a:rPr lang="en-US" baseline="0" dirty="0"/>
              <a:t>Lowest number of actions S-&gt;e-&gt;r-&gt;f-&gt;G. Expensive!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L2D1</a:t>
            </a:r>
            <a:endParaRPr lang="en-US" dirty="0"/>
          </a:p>
          <a:p>
            <a:r>
              <a:rPr lang="en-US" dirty="0"/>
              <a:t>Move in</a:t>
            </a:r>
            <a:r>
              <a:rPr lang="en-US" baseline="0" dirty="0"/>
              <a:t> the direction of the nearest uneaten dot. You can think ahead all you want, still end up doing the same thing.</a:t>
            </a:r>
            <a:endParaRPr lang="en-US" baseline="0" dirty="0"/>
          </a:p>
          <a:p>
            <a:r>
              <a:rPr lang="en-US" baseline="0" dirty="0"/>
              <a:t>Can be rational. 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 name. It’s a “cost search”</a:t>
            </a:r>
            <a:r>
              <a:rPr lang="en-US" baseline="0" dirty="0"/>
              <a:t> that is uniform, not a uniform cost.</a:t>
            </a:r>
            <a:endParaRPr lang="en-US" baseline="0" dirty="0"/>
          </a:p>
          <a:p>
            <a:r>
              <a:rPr lang="en-US" baseline="0" dirty="0"/>
              <a:t>Instead of depth, go by cost. Cheap things first, even if multiple actions.</a:t>
            </a:r>
            <a:endParaRPr lang="en-US" baseline="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breadth first, but with costs. Label with cumulative cost.</a:t>
            </a:r>
            <a:endParaRPr lang="en-US" dirty="0"/>
          </a:p>
          <a:p>
            <a:r>
              <a:rPr lang="en-US" dirty="0"/>
              <a:t>Goal</a:t>
            </a:r>
            <a:r>
              <a:rPr lang="en-US" baseline="0" dirty="0"/>
              <a:t> path not victory until try to expanded.</a:t>
            </a:r>
            <a:endParaRPr lang="en-US" dirty="0"/>
          </a:p>
          <a:p>
            <a:r>
              <a:rPr lang="en-US" dirty="0"/>
              <a:t>Contours</a:t>
            </a:r>
            <a:r>
              <a:rPr lang="en-US" baseline="0" dirty="0"/>
              <a:t> show equal cost.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C* is 10 and minimum step size is 2. How</a:t>
            </a:r>
            <a:r>
              <a:rPr lang="en-US" baseline="0" dirty="0"/>
              <a:t> deep in the tree? C*/e = 5. How many nodes is that?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What if you know the goal?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5200">
              <a:defRPr/>
            </a:pPr>
            <a:fld id="{FD549D34-9FA6-44AF-8862-E060EE74E8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L2D5</a:t>
            </a:r>
            <a:endParaRPr lang="en-US" dirty="0"/>
          </a:p>
          <a:p>
            <a:r>
              <a:rPr lang="en-US" dirty="0"/>
              <a:t>Then</a:t>
            </a:r>
            <a:r>
              <a:rPr lang="en-US" baseline="0" dirty="0"/>
              <a:t> L2D7, Breadth, Uniform, Depth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BFS.)</a:t>
            </a:r>
            <a:endParaRPr lang="en-US" dirty="0"/>
          </a:p>
          <a:p>
            <a:r>
              <a:rPr lang="en-US" dirty="0"/>
              <a:t>L2D7   B  U  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UCS.)</a:t>
            </a:r>
            <a:endParaRPr lang="en-US" dirty="0"/>
          </a:p>
          <a:p>
            <a:r>
              <a:rPr lang="en-US" dirty="0"/>
              <a:t>expansion</a:t>
            </a:r>
            <a:r>
              <a:rPr lang="en-US" baseline="0" dirty="0"/>
              <a:t> slows down when you hit deep water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Let</a:t>
            </a:r>
            <a:r>
              <a:rPr lang="en-US" baseline="0" dirty="0"/>
              <a:t> students guess which one of the three it is.  (</a:t>
            </a:r>
            <a:r>
              <a:rPr lang="en-US" dirty="0"/>
              <a:t>This is DFS.)</a:t>
            </a:r>
            <a:endParaRPr lang="en-US" dirty="0"/>
          </a:p>
          <a:p>
            <a:r>
              <a:rPr lang="en-US" dirty="0"/>
              <a:t>&lt;3</a:t>
            </a:r>
            <a:r>
              <a:rPr lang="en-US" baseline="0" dirty="0"/>
              <a:t> </a:t>
            </a:r>
            <a:r>
              <a:rPr lang="en-US" baseline="0" dirty="0" err="1"/>
              <a:t>dfs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in your head.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L2D2</a:t>
            </a:r>
            <a:endParaRPr lang="en-US" dirty="0"/>
          </a:p>
          <a:p>
            <a:r>
              <a:rPr lang="en-US" dirty="0"/>
              <a:t>NO planning. Wall</a:t>
            </a:r>
            <a:r>
              <a:rPr lang="en-US" baseline="0" dirty="0"/>
              <a:t> between you and nearest dot?</a:t>
            </a:r>
            <a:endParaRPr lang="en-US" baseline="0" dirty="0"/>
          </a:p>
          <a:p>
            <a:r>
              <a:rPr lang="en-US" dirty="0"/>
              <a:t>Reflex</a:t>
            </a:r>
            <a:r>
              <a:rPr lang="en-US" baseline="0" dirty="0"/>
              <a:t> agents not generally optimal, but they can be depending on circumstance.</a:t>
            </a:r>
            <a:endParaRPr lang="en-US" baseline="0" dirty="0"/>
          </a:p>
          <a:p>
            <a:r>
              <a:rPr lang="en-US" baseline="0" dirty="0"/>
              <a:t>Optimality is not defined by algorithm, but by rational behavior.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  <a:r>
              <a:rPr lang="en-US" baseline="0" dirty="0"/>
              <a:t> time – guided search where you know something about direction of solution.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cold figure out the consequences</a:t>
            </a:r>
            <a:r>
              <a:rPr lang="en-US" baseline="0" dirty="0"/>
              <a:t> by doing it. But instead, planning considers what the world would be without actually doing it.</a:t>
            </a:r>
            <a:endParaRPr lang="en-US" baseline="0" dirty="0"/>
          </a:p>
          <a:p>
            <a:r>
              <a:rPr lang="en-US" dirty="0"/>
              <a:t>Simulate</a:t>
            </a:r>
            <a:r>
              <a:rPr lang="en-US" baseline="0" dirty="0"/>
              <a:t> many games, execute one. Doesn’t do it in the world, does it in the model.</a:t>
            </a:r>
            <a:endParaRPr lang="en-US" baseline="0" dirty="0"/>
          </a:p>
          <a:p>
            <a:r>
              <a:rPr lang="en-US" baseline="0" dirty="0"/>
              <a:t>Consequences of action.</a:t>
            </a:r>
            <a:endParaRPr lang="en-US" baseline="0" dirty="0"/>
          </a:p>
          <a:p>
            <a:r>
              <a:rPr lang="en-US" baseline="0" dirty="0"/>
              <a:t>Complete – a solution; optimal – best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L2D3,</a:t>
            </a:r>
            <a:r>
              <a:rPr lang="en-US" baseline="0" dirty="0"/>
              <a:t> </a:t>
            </a:r>
            <a:r>
              <a:rPr lang="en-US" baseline="0" dirty="0" err="1"/>
              <a:t>replanning</a:t>
            </a:r>
            <a:r>
              <a:rPr lang="en-US" baseline="0" dirty="0"/>
              <a:t>. Figure out how to get to next dot. Clears board; non-optimal. Fast.</a:t>
            </a:r>
            <a:endParaRPr lang="en-US" baseline="0" dirty="0"/>
          </a:p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6AD5590-9C90-486D-8FA8-38179D6EA4CC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453A5A-7A6F-4C45-B3DA-4ADA5F9066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F6080-E520-45DC-884B-D171AED7426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441731-2654-4748-B0E7-440E0FE37C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 lIns="0" tIns="0" rIns="0" bIns="0"/>
          <a:lstStyle>
            <a:lvl1pPr algn="ctr" fontAlgn="base">
              <a:defRPr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FF1561-1732-4AFE-BD38-1F907188A60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B8BF5-5AC2-408A-9CF5-48C84EA6D70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E8221-ACA7-4409-9788-2ACEEBC1BDC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1A8ED-9B00-4419-8B3B-2343371CEC4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85549-3527-4829-9473-416A0C2EAE2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60C99-D8C1-4775-8462-7FCDDC81A5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BC37A3-2FAA-437F-A346-3CF46B1B892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1EC880-79EA-4BC7-A72F-59EFE6AB7FD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>
                <a:latin typeface="Palatino"/>
                <a:cs typeface="Palatino"/>
              </a:defRPr>
            </a:lvl1pPr>
          </a:lstStyle>
          <a:p>
            <a:pPr>
              <a:defRPr/>
            </a:pPr>
            <a:fld id="{9749340B-4FC7-4D90-97D1-24A2CDF1925E}" type="slidenum">
              <a:rPr lang="en-US" smtClean="0"/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304800" y="1092200"/>
            <a:ext cx="113792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 panose="02070309020205020404"/>
        <a:buChar char="o"/>
        <a:defRPr sz="3200">
          <a:solidFill>
            <a:schemeClr val="tx1"/>
          </a:solidFill>
          <a:latin typeface="Palatino"/>
          <a:ea typeface="+mn-ea"/>
          <a:cs typeface="Palatino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 panose="02070309020205020404"/>
        <a:buChar char="o"/>
        <a:defRPr sz="2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 panose="02070309020205020404"/>
        <a:buChar char="o"/>
        <a:defRPr sz="24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 panose="02070309020205020404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 panose="02070309020205020404"/>
        <a:buChar char="o"/>
        <a:defRPr sz="20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microsoft.com/office/2007/relationships/media" Target="../media/media4.mp4"/><Relationship Id="rId1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wmf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wmf"/><Relationship Id="rId2" Type="http://schemas.openxmlformats.org/officeDocument/2006/relationships/image" Target="../media/image27.png"/><Relationship Id="rId1" Type="http://schemas.openxmlformats.org/officeDocument/2006/relationships/image" Target="../media/image2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hyperlink" Target="http://aispace.org/search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3" Type="http://schemas.openxmlformats.org/officeDocument/2006/relationships/oleObject" Target="../embeddings/oleObject2.bin"/><Relationship Id="rId2" Type="http://schemas.openxmlformats.org/officeDocument/2006/relationships/image" Target="../media/image4.png"/><Relationship Id="rId1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hyperlink" Target="http://aispace.org/search/" TargetMode="Externa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5.mp4"/><Relationship Id="rId1" Type="http://schemas.openxmlformats.org/officeDocument/2006/relationships/video" Target="../media/media5.mp4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6.mp4"/><Relationship Id="rId1" Type="http://schemas.openxmlformats.org/officeDocument/2006/relationships/video" Target="../media/media6.mp4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image" Target="../media/image56.jpeg"/><Relationship Id="rId4" Type="http://schemas.openxmlformats.org/officeDocument/2006/relationships/tags" Target="../tags/tag8.xml"/><Relationship Id="rId3" Type="http://schemas.openxmlformats.org/officeDocument/2006/relationships/image" Target="../media/image55.jpeg"/><Relationship Id="rId2" Type="http://schemas.openxmlformats.org/officeDocument/2006/relationships/tags" Target="../tags/tag7.xml"/><Relationship Id="rId14" Type="http://schemas.openxmlformats.org/officeDocument/2006/relationships/notesSlide" Target="../notesSlides/notesSlide66.xml"/><Relationship Id="rId13" Type="http://schemas.openxmlformats.org/officeDocument/2006/relationships/slideLayout" Target="../slideLayouts/slideLayout12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6.xml"/></Relationships>
</file>

<file path=ppt/slides/_rels/slide7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microsoft.com/office/2007/relationships/media" Target="../media/media10.mp4"/><Relationship Id="rId1" Type="http://schemas.openxmlformats.org/officeDocument/2006/relationships/video" Target="../media/media10.mp4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3" Type="http://schemas.openxmlformats.org/officeDocument/2006/relationships/oleObject" Target="../embeddings/oleObject4.bin"/><Relationship Id="rId2" Type="http://schemas.openxmlformats.org/officeDocument/2006/relationships/image" Target="../media/image8.png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6604" y="533400"/>
            <a:ext cx="7001591" cy="5257799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sz="4300" dirty="0"/>
              <a:t>Search</a:t>
            </a:r>
            <a:endParaRPr lang="en-US" sz="43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6" name="Rectangle 1"/>
          <p:cNvSpPr/>
          <p:nvPr/>
        </p:nvSpPr>
        <p:spPr>
          <a:xfrm>
            <a:off x="0" y="6497689"/>
            <a:ext cx="12039600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latin typeface="Calibri" panose="020F0502020204030204"/>
                <a:cs typeface="Calibri" panose="020F0502020204030204"/>
              </a:rPr>
              <a:t>Slides by Dan Klein, Pieter </a:t>
            </a:r>
            <a:r>
              <a:rPr lang="en-US" sz="1400" dirty="0" err="1">
                <a:latin typeface="Calibri" panose="020F0502020204030204"/>
                <a:cs typeface="Calibri" panose="020F0502020204030204"/>
              </a:rPr>
              <a:t>Abbeel</a:t>
            </a:r>
            <a:r>
              <a:rPr lang="en-US" sz="1400" dirty="0">
                <a:latin typeface="Calibri" panose="020F0502020204030204"/>
                <a:cs typeface="Calibri" panose="020F0502020204030204"/>
              </a:rPr>
              <a:t>, Anca </a:t>
            </a:r>
            <a:r>
              <a:rPr lang="en-US" sz="1400" dirty="0" err="1">
                <a:latin typeface="Calibri" panose="020F0502020204030204"/>
                <a:cs typeface="Calibri" panose="020F0502020204030204"/>
              </a:rPr>
              <a:t>Dragan</a:t>
            </a:r>
            <a:r>
              <a:rPr lang="en-US" sz="1400" dirty="0">
                <a:latin typeface="Calibri" panose="020F0502020204030204"/>
                <a:cs typeface="Calibri" panose="020F0502020204030204"/>
              </a:rPr>
              <a:t> (</a:t>
            </a:r>
            <a:r>
              <a:rPr lang="en-US" sz="1400" dirty="0" err="1">
                <a:latin typeface="Calibri" panose="020F0502020204030204"/>
                <a:cs typeface="Calibri" panose="020F0502020204030204"/>
              </a:rPr>
              <a:t>ai.berkeley.edu</a:t>
            </a:r>
            <a:r>
              <a:rPr lang="en-US" sz="1400" dirty="0">
                <a:latin typeface="Calibri" panose="020F0502020204030204"/>
                <a:cs typeface="Calibri" panose="020F0502020204030204"/>
              </a:rPr>
              <a:t>)</a:t>
            </a:r>
            <a:endParaRPr lang="en-US" sz="1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Mastermind</a:t>
            </a:r>
            <a:endParaRPr lang="en-US" dirty="0"/>
          </a:p>
        </p:txBody>
      </p:sp>
      <p:pic>
        <p:nvPicPr>
          <p:cNvPr id="5" name="Lecture2-demo4b-plan-slow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47750" y="1143000"/>
            <a:ext cx="100965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5164" y="1144408"/>
            <a:ext cx="8524096" cy="5226409"/>
          </a:xfrm>
          <a:prstGeom prst="rect">
            <a:avLst/>
          </a:prstGeom>
          <a:noFill/>
        </p:spPr>
      </p:pic>
      <p:sp>
        <p:nvSpPr>
          <p:cNvPr id="5" name="مربع نص 4"/>
          <p:cNvSpPr txBox="1"/>
          <p:nvPr/>
        </p:nvSpPr>
        <p:spPr>
          <a:xfrm>
            <a:off x="2438400" y="1371600"/>
            <a:ext cx="6851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How do we formalize a</a:t>
            </a:r>
            <a:r>
              <a:rPr lang="en-US" sz="2800" baseline="0" dirty="0"/>
              <a:t> search problem?</a:t>
            </a:r>
            <a:endParaRPr lang="en-US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Problems</a:t>
            </a: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2057400" y="1447800"/>
            <a:ext cx="8229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search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problem</a:t>
            </a:r>
            <a:r>
              <a:rPr lang="en-US" sz="2800" dirty="0"/>
              <a:t> consists of: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state space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successor function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sz="2400" dirty="0"/>
              <a:t>	(with actions, costs)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A start state and a goal test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</a:t>
            </a:r>
            <a:r>
              <a:rPr lang="en-US" sz="2800" dirty="0">
                <a:solidFill>
                  <a:srgbClr val="FF0000"/>
                </a:solidFill>
              </a:rPr>
              <a:t>solution</a:t>
            </a:r>
            <a:r>
              <a:rPr lang="en-US" sz="2800" dirty="0"/>
              <a:t> is a sequence of actions (a plan) which transforms the start state to a goal state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867403" y="2174876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19949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964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1" y="2174875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91549" y="2174877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97813" y="2174875"/>
            <a:ext cx="560387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5" y="2174875"/>
            <a:ext cx="544513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57951" y="3671888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39101" y="3325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58149" y="4087813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206" name="Line 14"/>
          <p:cNvSpPr>
            <a:spLocks noChangeShapeType="1"/>
          </p:cNvSpPr>
          <p:nvPr/>
        </p:nvSpPr>
        <p:spPr bwMode="auto">
          <a:xfrm flipV="1">
            <a:off x="7162800" y="3581400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>
            <a:off x="7162800" y="4114800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208" name="Text Box 16"/>
          <p:cNvSpPr txBox="1">
            <a:spLocks noChangeArrowheads="1"/>
          </p:cNvSpPr>
          <p:nvPr/>
        </p:nvSpPr>
        <p:spPr bwMode="auto">
          <a:xfrm>
            <a:off x="6934200" y="3200400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anose="020F0502020204030204" pitchFamily="34" charset="0"/>
              </a:rPr>
              <a:t>“N”, 1.0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8209" name="Text Box 17"/>
          <p:cNvSpPr txBox="1">
            <a:spLocks noChangeArrowheads="1"/>
          </p:cNvSpPr>
          <p:nvPr/>
        </p:nvSpPr>
        <p:spPr bwMode="auto">
          <a:xfrm>
            <a:off x="6934200" y="4419602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anose="020F0502020204030204" pitchFamily="34" charset="0"/>
              </a:rPr>
              <a:t>“E”, 1.0</a:t>
            </a:r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6" grpId="0" animBg="1"/>
      <p:bldP spid="8207" grpId="0" animBg="1"/>
      <p:bldP spid="8208" grpId="0"/>
      <p:bldP spid="82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Problems Are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1583603"/>
            <a:ext cx="8302482" cy="4355959"/>
          </a:xfrm>
          <a:prstGeom prst="rect">
            <a:avLst/>
          </a:prstGeom>
          <a:noFill/>
        </p:spPr>
      </p:pic>
      <p:sp>
        <p:nvSpPr>
          <p:cNvPr id="6" name="مربع نص 5"/>
          <p:cNvSpPr txBox="1"/>
          <p:nvPr/>
        </p:nvSpPr>
        <p:spPr>
          <a:xfrm>
            <a:off x="409713" y="2514600"/>
            <a:ext cx="355268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Models</a:t>
            </a:r>
            <a:r>
              <a:rPr lang="en-US" sz="2400" baseline="0" dirty="0"/>
              <a:t> aren’t perfect.</a:t>
            </a:r>
            <a:endParaRPr lang="en-US" sz="2400" baseline="0" dirty="0"/>
          </a:p>
          <a:p>
            <a:endParaRPr lang="en-US" sz="2400" baseline="0" dirty="0"/>
          </a:p>
          <a:p>
            <a:r>
              <a:rPr lang="en-US" sz="2400" baseline="0" dirty="0"/>
              <a:t>Too detailed, you can’t solve.</a:t>
            </a:r>
            <a:endParaRPr lang="en-US" sz="2400" baseline="0" dirty="0"/>
          </a:p>
          <a:p>
            <a:endParaRPr lang="en-US" sz="2400" baseline="0" dirty="0"/>
          </a:p>
          <a:p>
            <a:r>
              <a:rPr lang="en-US" sz="2400" baseline="0" dirty="0"/>
              <a:t>Not detailed enough, doesn’t solve.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Traveling in Romania</a:t>
            </a:r>
            <a:endParaRPr 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6781803" y="1676401"/>
            <a:ext cx="4495799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space:</a:t>
            </a:r>
            <a:endParaRPr lang="en-US" sz="2400" dirty="0"/>
          </a:p>
          <a:p>
            <a:pPr lvl="1" eaLnBrk="1" hangingPunct="1"/>
            <a:r>
              <a:rPr lang="en-US" sz="2000" dirty="0"/>
              <a:t>Cities</a:t>
            </a:r>
            <a:endParaRPr lang="en-US" sz="2000" dirty="0"/>
          </a:p>
          <a:p>
            <a:pPr eaLnBrk="1" hangingPunct="1"/>
            <a:r>
              <a:rPr lang="en-US" sz="2400" dirty="0"/>
              <a:t>Successor function:</a:t>
            </a:r>
            <a:endParaRPr lang="en-US" sz="2400" dirty="0"/>
          </a:p>
          <a:p>
            <a:pPr lvl="1" eaLnBrk="1" hangingPunct="1"/>
            <a:r>
              <a:rPr lang="en-US" sz="2000" dirty="0"/>
              <a:t>Roads: Go to adjacent city with cost = distance</a:t>
            </a:r>
            <a:endParaRPr lang="en-US" sz="2000" dirty="0"/>
          </a:p>
          <a:p>
            <a:pPr eaLnBrk="1" hangingPunct="1"/>
            <a:r>
              <a:rPr lang="en-US" sz="2400" dirty="0"/>
              <a:t>Start state:</a:t>
            </a:r>
            <a:endParaRPr lang="en-US" sz="2400" dirty="0"/>
          </a:p>
          <a:p>
            <a:pPr lvl="1" eaLnBrk="1" hangingPunct="1"/>
            <a:r>
              <a:rPr lang="en-US" sz="2000" dirty="0"/>
              <a:t>Arad</a:t>
            </a:r>
            <a:endParaRPr lang="en-US" sz="2000" dirty="0"/>
          </a:p>
          <a:p>
            <a:pPr eaLnBrk="1" hangingPunct="1"/>
            <a:r>
              <a:rPr lang="en-US" sz="2400" dirty="0"/>
              <a:t>Goal test:</a:t>
            </a:r>
            <a:endParaRPr lang="en-US" sz="2400" dirty="0"/>
          </a:p>
          <a:p>
            <a:pPr lvl="1" eaLnBrk="1" hangingPunct="1"/>
            <a:r>
              <a:rPr lang="en-US" sz="2000" dirty="0"/>
              <a:t>Is state == Bucharest?</a:t>
            </a:r>
            <a:endParaRPr lang="en-US" sz="2000" dirty="0"/>
          </a:p>
          <a:p>
            <a:pPr lvl="3" eaLnBrk="1" hangingPunct="1"/>
            <a:endParaRPr lang="en-US" sz="1200" dirty="0"/>
          </a:p>
          <a:p>
            <a:pPr eaLnBrk="1" hangingPunct="1"/>
            <a:r>
              <a:rPr lang="en-US" sz="2400" dirty="0"/>
              <a:t>Solution?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6504" y="1828800"/>
            <a:ext cx="68730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219200" y="3505200"/>
            <a:ext cx="9829800" cy="3048000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219202" y="1273178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 a State Space?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600200" y="4086225"/>
            <a:ext cx="4038600" cy="2413000"/>
          </a:xfrm>
        </p:spPr>
        <p:txBody>
          <a:bodyPr/>
          <a:lstStyle/>
          <a:p>
            <a:r>
              <a:rPr lang="en-US" sz="2400" dirty="0"/>
              <a:t>Problem: </a:t>
            </a:r>
            <a:r>
              <a:rPr lang="en-US" sz="2400" dirty="0" err="1"/>
              <a:t>Pathing</a:t>
            </a:r>
            <a:endParaRPr lang="en-US" sz="2400" dirty="0"/>
          </a:p>
          <a:p>
            <a:pPr lvl="1"/>
            <a:r>
              <a:rPr lang="en-US" sz="2000" dirty="0"/>
              <a:t>States: (</a:t>
            </a:r>
            <a:r>
              <a:rPr lang="en-US" sz="2000" dirty="0" err="1"/>
              <a:t>x,y</a:t>
            </a:r>
            <a:r>
              <a:rPr lang="en-US" sz="2000" dirty="0"/>
              <a:t>) location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Successor: update location only</a:t>
            </a:r>
            <a:endParaRPr lang="en-US" sz="2000" dirty="0"/>
          </a:p>
          <a:p>
            <a:pPr lvl="1"/>
            <a:r>
              <a:rPr lang="en-US" sz="2000" dirty="0"/>
              <a:t>Goal test: is (</a:t>
            </a:r>
            <a:r>
              <a:rPr lang="en-US" sz="2000" dirty="0" err="1"/>
              <a:t>x,y</a:t>
            </a:r>
            <a:r>
              <a:rPr lang="en-US" sz="2000" dirty="0"/>
              <a:t>)=END</a:t>
            </a:r>
            <a:endParaRPr lang="en-US" sz="2000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477000" y="4094167"/>
            <a:ext cx="3962400" cy="2405063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Problem: Eat-All-Dots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States: {(</a:t>
            </a:r>
            <a:r>
              <a:rPr lang="en-US" sz="2000" dirty="0" err="1"/>
              <a:t>x,y</a:t>
            </a:r>
            <a:r>
              <a:rPr lang="en-US" sz="2000" dirty="0"/>
              <a:t>), dot </a:t>
            </a:r>
            <a:r>
              <a:rPr lang="en-US" sz="2000" dirty="0" err="1"/>
              <a:t>booleans</a:t>
            </a:r>
            <a:r>
              <a:rPr lang="en-US" sz="2000" dirty="0"/>
              <a:t>}</a:t>
            </a:r>
            <a:endParaRPr lang="en-US" sz="2000" dirty="0"/>
          </a:p>
          <a:p>
            <a:pPr lvl="1"/>
            <a:r>
              <a:rPr lang="en-US" sz="2000" dirty="0"/>
              <a:t>Actions: NSEW</a:t>
            </a:r>
            <a:endParaRPr lang="en-US" sz="2000" dirty="0"/>
          </a:p>
          <a:p>
            <a:pPr lvl="1"/>
            <a:r>
              <a:rPr lang="en-US" sz="2000" dirty="0"/>
              <a:t>Successor: update location and possibly a dot </a:t>
            </a:r>
            <a:r>
              <a:rPr lang="en-US" sz="2000" dirty="0" err="1"/>
              <a:t>boolean</a:t>
            </a:r>
            <a:endParaRPr lang="en-US" sz="2000" dirty="0"/>
          </a:p>
          <a:p>
            <a:pPr lvl="1"/>
            <a:r>
              <a:rPr lang="en-US" sz="2000" dirty="0"/>
              <a:t>Goal test: dots all false</a:t>
            </a:r>
            <a:endParaRPr lang="en-US" sz="2000" dirty="0"/>
          </a:p>
        </p:txBody>
      </p:sp>
      <p:sp>
        <p:nvSpPr>
          <p:cNvPr id="10247" name="TextBox 4"/>
          <p:cNvSpPr txBox="1">
            <a:spLocks noChangeArrowheads="1"/>
          </p:cNvSpPr>
          <p:nvPr/>
        </p:nvSpPr>
        <p:spPr bwMode="auto">
          <a:xfrm>
            <a:off x="1219201" y="1352497"/>
            <a:ext cx="97536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world state</a:t>
            </a:r>
            <a:r>
              <a:rPr lang="en-US" sz="2000" dirty="0">
                <a:latin typeface="Calibri" panose="020F0502020204030204" pitchFamily="34" charset="0"/>
              </a:rPr>
              <a:t> includes every last detail of the environment</a:t>
            </a:r>
            <a:endParaRPr lang="en-US" sz="2000" dirty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" y="3579814"/>
            <a:ext cx="12192000" cy="400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anose="020F0502020204030204" pitchFamily="34" charset="0"/>
              </a:rPr>
              <a:t>A 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search state</a:t>
            </a:r>
            <a:r>
              <a:rPr lang="en-US" sz="2000" dirty="0">
                <a:latin typeface="Calibri" panose="020F0502020204030204" pitchFamily="34" charset="0"/>
              </a:rPr>
              <a:t> keeps only the details needed for planning (abstraction)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657600" y="1752600"/>
            <a:ext cx="4953000" cy="139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uiExpand="1" build="p"/>
      <p:bldP spid="9" grpId="0" build="p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State Space Sizes?</a:t>
            </a:r>
            <a:endParaRPr lang="en-US"/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1600200" y="1558925"/>
            <a:ext cx="5943600" cy="4525963"/>
          </a:xfrm>
        </p:spPr>
        <p:txBody>
          <a:bodyPr/>
          <a:lstStyle/>
          <a:p>
            <a:r>
              <a:rPr lang="en-US" sz="2400" dirty="0"/>
              <a:t>World state:</a:t>
            </a:r>
            <a:endParaRPr lang="en-US" sz="2400" dirty="0"/>
          </a:p>
          <a:p>
            <a:pPr lvl="1"/>
            <a:r>
              <a:rPr lang="en-US" sz="2000" dirty="0"/>
              <a:t>Agent positions: 120</a:t>
            </a:r>
            <a:endParaRPr lang="en-US" sz="2000" dirty="0"/>
          </a:p>
          <a:p>
            <a:pPr lvl="1"/>
            <a:r>
              <a:rPr lang="en-US" sz="2000" dirty="0"/>
              <a:t>Food count: 30</a:t>
            </a:r>
            <a:endParaRPr lang="en-US" sz="2000" dirty="0"/>
          </a:p>
          <a:p>
            <a:pPr lvl="1"/>
            <a:r>
              <a:rPr lang="en-US" sz="2000" dirty="0"/>
              <a:t>Ghost positions: 12</a:t>
            </a:r>
            <a:endParaRPr lang="en-US" sz="2000" dirty="0"/>
          </a:p>
          <a:p>
            <a:pPr lvl="1"/>
            <a:r>
              <a:rPr lang="en-US" sz="2000" dirty="0"/>
              <a:t>Agent facing: NSEW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How many</a:t>
            </a:r>
            <a:endParaRPr lang="en-US" sz="2400" dirty="0"/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World states?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)x(12</a:t>
            </a:r>
            <a:r>
              <a:rPr lang="en-US" sz="2000" baseline="30000" dirty="0"/>
              <a:t>2</a:t>
            </a:r>
            <a:r>
              <a:rPr lang="en-US" sz="2000" dirty="0"/>
              <a:t>)x4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</a:t>
            </a:r>
            <a:r>
              <a:rPr lang="en-US" sz="2000" dirty="0" err="1">
                <a:solidFill>
                  <a:srgbClr val="008000"/>
                </a:solidFill>
              </a:rPr>
              <a:t>pathing</a:t>
            </a:r>
            <a:r>
              <a:rPr lang="en-US" sz="2000" dirty="0">
                <a:solidFill>
                  <a:srgbClr val="008000"/>
                </a:solidFill>
              </a:rPr>
              <a:t>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</a:t>
            </a:r>
            <a:endParaRPr lang="en-US" sz="2000" dirty="0"/>
          </a:p>
          <a:p>
            <a:pPr lvl="1"/>
            <a:r>
              <a:rPr lang="en-US" sz="2000" dirty="0">
                <a:solidFill>
                  <a:srgbClr val="008000"/>
                </a:solidFill>
              </a:rPr>
              <a:t>States for eat-all-dots?</a:t>
            </a:r>
            <a:endParaRPr lang="en-US" sz="2000" dirty="0">
              <a:solidFill>
                <a:srgbClr val="008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sz="2000" dirty="0"/>
              <a:t>	120x(2</a:t>
            </a:r>
            <a:r>
              <a:rPr lang="en-US" sz="2000" baseline="30000" dirty="0"/>
              <a:t>30</a:t>
            </a:r>
            <a:r>
              <a:rPr lang="en-US" sz="2000" dirty="0"/>
              <a:t>)</a:t>
            </a:r>
            <a:endParaRPr lang="en-US" sz="2000" dirty="0"/>
          </a:p>
          <a:p>
            <a:pPr lvl="1">
              <a:buFont typeface="Wingdings" panose="05000000000000000000" pitchFamily="2" charset="2"/>
              <a:buNone/>
            </a:pPr>
            <a:endParaRPr lang="en-US" sz="2000" dirty="0"/>
          </a:p>
        </p:txBody>
      </p:sp>
      <p:pic>
        <p:nvPicPr>
          <p:cNvPr id="11268" name="Picture 3" descr="Z:\Shared with PC\boxSearch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553203" y="1905001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Safe Passage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5029200"/>
            <a:ext cx="11379200" cy="1524000"/>
          </a:xfrm>
        </p:spPr>
        <p:txBody>
          <a:bodyPr/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  <a:endParaRPr lang="en-US" sz="2800" dirty="0"/>
          </a:p>
          <a:p>
            <a:r>
              <a:rPr lang="en-US" sz="2800" dirty="0">
                <a:solidFill>
                  <a:srgbClr val="008000"/>
                </a:solidFill>
              </a:rPr>
              <a:t>What does the state space have to specify?</a:t>
            </a:r>
            <a:endParaRPr lang="en-US" sz="2800" dirty="0">
              <a:solidFill>
                <a:srgbClr val="008000"/>
              </a:solidFill>
            </a:endParaRPr>
          </a:p>
          <a:p>
            <a:pPr lvl="1"/>
            <a:r>
              <a:rPr lang="en-US" sz="2400" dirty="0"/>
              <a:t>(agent position, dot </a:t>
            </a:r>
            <a:r>
              <a:rPr lang="en-US" sz="2400" dirty="0" err="1"/>
              <a:t>booleans</a:t>
            </a:r>
            <a:r>
              <a:rPr lang="en-US" sz="2400" dirty="0"/>
              <a:t>, power pellet </a:t>
            </a:r>
            <a:r>
              <a:rPr lang="en-US" sz="2400" dirty="0" err="1"/>
              <a:t>booleans</a:t>
            </a:r>
            <a:r>
              <a:rPr lang="en-US" sz="2400" dirty="0"/>
              <a:t>, remaining scared time)</a:t>
            </a:r>
            <a:endParaRPr 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71453" y="1371601"/>
            <a:ext cx="1184751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and Search Trees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state space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34" name="Picture 11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1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1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Line 14"/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5"/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42" name="Picture 11"/>
              <p:cNvPicPr preferRelativeResize="0">
                <a:picLocks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44" name="Picture 11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46" name="Picture 1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Rectangle 46"/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2" name="Line 14"/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4" name="Line 14"/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64" name="Line 14"/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55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6" name="Rectangle 55"/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5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0" name="Rectangle 59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62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7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72" name="Group 56"/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83" name="Picture 12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4" name="Rectangle 83"/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7"/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81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2" name="Rectangle 81"/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60"/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79" name="Picture 11"/>
                <p:cNvPicPr preferRelativeResize="0">
                  <a:picLocks noChangeArrowheads="1"/>
                </p:cNvPicPr>
                <p:nvPr/>
              </p:nvPicPr>
              <p:blipFill>
                <a:blip r:embed="rId1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0" name="Rectangle 79"/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Line 14"/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6" name="Line 14"/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7" name="Line 14"/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8" name="Line 14"/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85" name="Line 14"/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6" name="Line 14"/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7" name="Line 14"/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8" name="Line 14"/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89" name="Line 14"/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0" name="Line 14"/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1" name="Line 14"/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2" name="Line 14"/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3" name="Line 14"/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4" name="Line 14"/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5" name="Line 14"/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6" name="Line 14"/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7" name="Line 14"/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98" name="Line 14"/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1200" y="1447800"/>
            <a:ext cx="5791198" cy="4343399"/>
          </a:xfrm>
          <a:prstGeom prst="rect">
            <a:avLst/>
          </a:prstGeom>
          <a:noFill/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3"/>
            <a:ext cx="94996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Agents that Plan Ahead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Search Problems</a:t>
            </a: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r>
              <a:rPr lang="en-US" dirty="0"/>
              <a:t>Uninformed Search Methods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Depth-First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Breadth-First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sz="400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Uniform-Cost Search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  <a:p>
            <a:pPr eaLnBrk="1" hangingPunct="1"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State Space Graphs</a:t>
            </a: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57353"/>
            <a:ext cx="6324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State space graph: A mathematical representation of a search problem</a:t>
            </a:r>
            <a:endParaRPr lang="en-US" sz="2400" dirty="0"/>
          </a:p>
          <a:p>
            <a:pPr lvl="1" eaLnBrk="1" hangingPunct="1"/>
            <a:r>
              <a:rPr lang="en-US" sz="1900" dirty="0"/>
              <a:t>Nodes are (abstracted) world configurations</a:t>
            </a:r>
            <a:endParaRPr lang="en-US" sz="1900" dirty="0"/>
          </a:p>
          <a:p>
            <a:pPr lvl="1" eaLnBrk="1" hangingPunct="1"/>
            <a:r>
              <a:rPr lang="en-US" sz="1900" dirty="0"/>
              <a:t>Arcs represent successors (action results)</a:t>
            </a:r>
            <a:endParaRPr lang="en-US" sz="1900" dirty="0"/>
          </a:p>
          <a:p>
            <a:pPr lvl="1" eaLnBrk="1" hangingPunct="1"/>
            <a:r>
              <a:rPr lang="en-US" sz="1900" dirty="0"/>
              <a:t>The goal test is a set of goal nodes (maybe only one)</a:t>
            </a:r>
            <a:endParaRPr lang="en-US" sz="19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In a search graph, each state occurs only once!</a:t>
            </a:r>
            <a:endParaRPr lang="en-US" sz="2400" dirty="0"/>
          </a:p>
          <a:p>
            <a:pPr lvl="1" eaLnBrk="1" hangingPunct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sz="2400" dirty="0"/>
          </a:p>
        </p:txBody>
      </p:sp>
      <p:grpSp>
        <p:nvGrpSpPr>
          <p:cNvPr id="12292" name="Group 4"/>
          <p:cNvGrpSpPr/>
          <p:nvPr/>
        </p:nvGrpSpPr>
        <p:grpSpPr bwMode="auto">
          <a:xfrm>
            <a:off x="7010400" y="1905001"/>
            <a:ext cx="4419600" cy="2573339"/>
            <a:chOff x="336" y="576"/>
            <a:chExt cx="4848" cy="2784"/>
          </a:xfrm>
        </p:grpSpPr>
        <p:sp>
          <p:nvSpPr>
            <p:cNvPr id="12294" name="AutoShape 5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b="1" dirty="0"/>
                <a:t>S</a:t>
              </a:r>
              <a:endParaRPr lang="en-US" sz="1600" b="1" dirty="0"/>
            </a:p>
          </p:txBody>
        </p:sp>
        <p:sp>
          <p:nvSpPr>
            <p:cNvPr id="12295" name="AutoShape 6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b="1"/>
                <a:t>G</a:t>
              </a:r>
              <a:endParaRPr lang="en-US" b="1"/>
            </a:p>
          </p:txBody>
        </p:sp>
        <p:sp>
          <p:nvSpPr>
            <p:cNvPr id="12296" name="AutoShape 7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2297" name="AutoShape 8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2298" name="AutoShape 9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2299" name="AutoShape 10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2300" name="AutoShape 11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2301" name="AutoShape 12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12302" name="AutoShape 13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2303" name="AutoShape 14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2304" name="AutoShape 15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2305" name="AutoShape 16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12306" name="AutoShape 17"/>
            <p:cNvCxnSpPr>
              <a:cxnSpLocks noChangeShapeType="1"/>
              <a:stCxn id="12294" idx="5"/>
              <a:endCxn id="12298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7" name="AutoShape 18"/>
            <p:cNvCxnSpPr>
              <a:cxnSpLocks noChangeShapeType="1"/>
              <a:stCxn id="12298" idx="5"/>
              <a:endCxn id="12299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8" name="AutoShape 19"/>
            <p:cNvCxnSpPr>
              <a:cxnSpLocks noChangeShapeType="1"/>
              <a:stCxn id="12302" idx="3"/>
              <a:endCxn id="12299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09" name="AutoShape 20"/>
            <p:cNvCxnSpPr>
              <a:cxnSpLocks noChangeShapeType="1"/>
              <a:stCxn id="12302" idx="2"/>
              <a:endCxn id="12298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0" name="AutoShape 21"/>
            <p:cNvCxnSpPr>
              <a:cxnSpLocks noChangeShapeType="1"/>
              <a:stCxn id="12301" idx="4"/>
              <a:endCxn id="12302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1" name="AutoShape 22"/>
            <p:cNvCxnSpPr>
              <a:cxnSpLocks noChangeShapeType="1"/>
              <a:stCxn id="12301" idx="5"/>
              <a:endCxn id="12305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2" name="AutoShape 23"/>
            <p:cNvCxnSpPr>
              <a:cxnSpLocks noChangeShapeType="1"/>
              <a:stCxn id="12305" idx="0"/>
              <a:endCxn id="12304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3" name="AutoShape 24"/>
            <p:cNvCxnSpPr>
              <a:cxnSpLocks noChangeShapeType="1"/>
              <a:stCxn id="12304" idx="0"/>
              <a:endCxn id="12295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4" name="AutoShape 25"/>
            <p:cNvCxnSpPr>
              <a:cxnSpLocks noChangeShapeType="1"/>
              <a:stCxn id="12294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5" name="AutoShape 26"/>
            <p:cNvCxnSpPr>
              <a:cxnSpLocks noChangeShapeType="1"/>
              <a:stCxn id="12296" idx="1"/>
              <a:endCxn id="12297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6" name="AutoShape 27"/>
            <p:cNvCxnSpPr>
              <a:cxnSpLocks noChangeShapeType="1"/>
              <a:endCxn id="12303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7" name="AutoShape 28"/>
            <p:cNvCxnSpPr>
              <a:cxnSpLocks noChangeShapeType="1"/>
              <a:stCxn id="12300" idx="2"/>
              <a:endCxn id="12303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8" name="AutoShape 29"/>
            <p:cNvCxnSpPr>
              <a:cxnSpLocks noChangeShapeType="1"/>
              <a:stCxn id="12296" idx="7"/>
              <a:endCxn id="12300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19" name="AutoShape 30"/>
            <p:cNvCxnSpPr>
              <a:cxnSpLocks noChangeShapeType="1"/>
              <a:stCxn id="12296" idx="6"/>
              <a:endCxn id="12301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0" name="AutoShape 31"/>
            <p:cNvCxnSpPr>
              <a:cxnSpLocks noChangeShapeType="1"/>
              <a:stCxn id="12304" idx="1"/>
              <a:endCxn id="12300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2321" name="AutoShape 32"/>
            <p:cNvCxnSpPr>
              <a:cxnSpLocks noChangeShapeType="1"/>
              <a:stCxn id="12294" idx="6"/>
              <a:endCxn id="12301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lg" len="lg"/>
            </a:ln>
          </p:spPr>
        </p:cxnSp>
      </p:grpSp>
      <p:sp>
        <p:nvSpPr>
          <p:cNvPr id="12293" name="Text Box 33"/>
          <p:cNvSpPr txBox="1">
            <a:spLocks noChangeArrowheads="1"/>
          </p:cNvSpPr>
          <p:nvPr/>
        </p:nvSpPr>
        <p:spPr bwMode="auto">
          <a:xfrm>
            <a:off x="7696200" y="4845049"/>
            <a:ext cx="3352800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Tiny search graph for a tiny search problem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Trees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  <a:endParaRPr lang="en-US" sz="2400" dirty="0"/>
          </a:p>
          <a:p>
            <a:pPr lvl="1" eaLnBrk="1" hangingPunct="1"/>
            <a:r>
              <a:rPr lang="en-US" sz="2000" dirty="0"/>
              <a:t>A “what if” tree of plans and their outcomes</a:t>
            </a:r>
            <a:endParaRPr lang="en-US" sz="2000" dirty="0"/>
          </a:p>
          <a:p>
            <a:pPr lvl="1" eaLnBrk="1" hangingPunct="1"/>
            <a:r>
              <a:rPr lang="en-US" sz="2000" dirty="0"/>
              <a:t>The start state is the root node</a:t>
            </a:r>
            <a:endParaRPr lang="en-US" sz="2000" dirty="0"/>
          </a:p>
          <a:p>
            <a:pPr lvl="1" eaLnBrk="1" hangingPunct="1"/>
            <a:r>
              <a:rPr lang="en-US" sz="2000" dirty="0"/>
              <a:t>Children correspond to successors</a:t>
            </a:r>
            <a:endParaRPr lang="en-US" sz="2000" dirty="0"/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  <a:endParaRPr lang="en-US" sz="2000" dirty="0"/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  <a:endParaRPr lang="en-US" sz="2000" dirty="0">
              <a:solidFill>
                <a:srgbClr val="CC0000"/>
              </a:solidFill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0" name="Line 8"/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“E”, 1.0</a:t>
            </a:r>
            <a:endParaRPr lang="en-US">
              <a:latin typeface="Palatino"/>
              <a:cs typeface="Palatino"/>
            </a:endParaRP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Palatino"/>
                <a:cs typeface="Palatino"/>
              </a:rPr>
              <a:t>“N”, 1.0</a:t>
            </a:r>
            <a:endParaRPr lang="en-US">
              <a:latin typeface="Palatino"/>
              <a:cs typeface="Palatino"/>
            </a:endParaRPr>
          </a:p>
        </p:txBody>
      </p:sp>
      <p:sp>
        <p:nvSpPr>
          <p:cNvPr id="13323" name="Line 11"/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4" name="Line 12"/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5" name="Line 13"/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6" name="Line 14"/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Palatino"/>
              <a:cs typeface="Palatino"/>
            </a:endParaRPr>
          </a:p>
        </p:txBody>
      </p:sp>
      <p:sp>
        <p:nvSpPr>
          <p:cNvPr id="17" name="Right Arrow 16"/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This is now / start</a:t>
            </a:r>
            <a:endParaRPr lang="en-US" sz="2000" dirty="0">
              <a:latin typeface="Palatino"/>
              <a:cs typeface="Palatino"/>
            </a:endParaRPr>
          </a:p>
        </p:txBody>
      </p:sp>
      <p:sp>
        <p:nvSpPr>
          <p:cNvPr id="19" name="Right Arrow 18"/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Possible futures</a:t>
            </a:r>
            <a:endParaRPr lang="en-US" sz="2000" dirty="0">
              <a:latin typeface="Palatino"/>
              <a:cs typeface="Palati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 animBg="1"/>
      <p:bldP spid="13319" grpId="1" animBg="1"/>
      <p:bldP spid="13320" grpId="0" animBg="1"/>
      <p:bldP spid="13320" grpId="1" animBg="1"/>
      <p:bldP spid="13321" grpId="0"/>
      <p:bldP spid="13321" grpId="1"/>
      <p:bldP spid="13322" grpId="0"/>
      <p:bldP spid="13322" grpId="1"/>
      <p:bldP spid="13323" grpId="0" animBg="1"/>
      <p:bldP spid="13324" grpId="0" animBg="1"/>
      <p:bldP spid="13325" grpId="0" animBg="1"/>
      <p:bldP spid="13326" grpId="0" animBg="1"/>
      <p:bldP spid="13327" grpId="0" animBg="1"/>
      <p:bldP spid="13328" grpId="0" animBg="1"/>
      <p:bldP spid="17" grpId="0" animBg="1"/>
      <p:bldP spid="18" grpId="0"/>
      <p:bldP spid="19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ed Rectangle 97"/>
          <p:cNvSpPr/>
          <p:nvPr/>
        </p:nvSpPr>
        <p:spPr>
          <a:xfrm>
            <a:off x="6858002" y="1758699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7" name="Rounded Rectangle 96"/>
          <p:cNvSpPr/>
          <p:nvPr/>
        </p:nvSpPr>
        <p:spPr>
          <a:xfrm>
            <a:off x="381000" y="1752600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State Space Graphs vs. Search Trees</a:t>
            </a:r>
            <a:endParaRPr lang="en-US" dirty="0"/>
          </a:p>
        </p:txBody>
      </p:sp>
      <p:sp>
        <p:nvSpPr>
          <p:cNvPr id="17446" name="Text Box 4"/>
          <p:cNvSpPr txBox="1">
            <a:spLocks noChangeArrowheads="1"/>
          </p:cNvSpPr>
          <p:nvPr/>
        </p:nvSpPr>
        <p:spPr bwMode="auto">
          <a:xfrm>
            <a:off x="9232902" y="2692717"/>
            <a:ext cx="8255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S</a:t>
            </a:r>
            <a:endParaRPr lang="en-US" sz="1500" dirty="0"/>
          </a:p>
        </p:txBody>
      </p:sp>
      <p:sp>
        <p:nvSpPr>
          <p:cNvPr id="17447" name="Text Box 5"/>
          <p:cNvSpPr txBox="1">
            <a:spLocks noChangeArrowheads="1"/>
          </p:cNvSpPr>
          <p:nvPr/>
        </p:nvSpPr>
        <p:spPr bwMode="auto">
          <a:xfrm>
            <a:off x="70104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48" name="Text Box 6"/>
          <p:cNvSpPr txBox="1">
            <a:spLocks noChangeArrowheads="1"/>
          </p:cNvSpPr>
          <p:nvPr/>
        </p:nvSpPr>
        <p:spPr bwMode="auto">
          <a:xfrm>
            <a:off x="70104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b</a:t>
            </a:r>
            <a:endParaRPr lang="en-US" sz="1600" i="1" dirty="0"/>
          </a:p>
        </p:txBody>
      </p:sp>
      <p:sp>
        <p:nvSpPr>
          <p:cNvPr id="17449" name="Text Box 7"/>
          <p:cNvSpPr txBox="1">
            <a:spLocks noChangeArrowheads="1"/>
          </p:cNvSpPr>
          <p:nvPr/>
        </p:nvSpPr>
        <p:spPr bwMode="auto">
          <a:xfrm>
            <a:off x="7454902" y="316725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d</a:t>
            </a:r>
            <a:endParaRPr lang="en-US" sz="1600" i="1" dirty="0"/>
          </a:p>
        </p:txBody>
      </p:sp>
      <p:sp>
        <p:nvSpPr>
          <p:cNvPr id="17450" name="Text Box 8"/>
          <p:cNvSpPr txBox="1">
            <a:spLocks noChangeArrowheads="1"/>
          </p:cNvSpPr>
          <p:nvPr/>
        </p:nvSpPr>
        <p:spPr bwMode="auto">
          <a:xfrm>
            <a:off x="112649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51" name="Text Box 9"/>
          <p:cNvSpPr txBox="1">
            <a:spLocks noChangeArrowheads="1"/>
          </p:cNvSpPr>
          <p:nvPr/>
        </p:nvSpPr>
        <p:spPr bwMode="auto">
          <a:xfrm>
            <a:off x="7581902" y="397618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sp>
        <p:nvSpPr>
          <p:cNvPr id="17452" name="Text Box 10"/>
          <p:cNvSpPr txBox="1">
            <a:spLocks noChangeArrowheads="1"/>
          </p:cNvSpPr>
          <p:nvPr/>
        </p:nvSpPr>
        <p:spPr bwMode="auto">
          <a:xfrm>
            <a:off x="7581902" y="355008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cxnSp>
        <p:nvCxnSpPr>
          <p:cNvPr id="17453" name="AutoShape 11"/>
          <p:cNvCxnSpPr>
            <a:cxnSpLocks noChangeShapeType="1"/>
            <a:stCxn id="17449" idx="2"/>
            <a:endCxn id="17448" idx="0"/>
          </p:cNvCxnSpPr>
          <p:nvPr/>
        </p:nvCxnSpPr>
        <p:spPr bwMode="auto">
          <a:xfrm flipH="1">
            <a:off x="7169151" y="3505693"/>
            <a:ext cx="444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4" name="AutoShape 12"/>
          <p:cNvCxnSpPr>
            <a:cxnSpLocks noChangeShapeType="1"/>
            <a:stCxn id="17449" idx="2"/>
            <a:endCxn id="17452" idx="0"/>
          </p:cNvCxnSpPr>
          <p:nvPr/>
        </p:nvCxnSpPr>
        <p:spPr bwMode="auto">
          <a:xfrm>
            <a:off x="7613651" y="3505693"/>
            <a:ext cx="1270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5" name="AutoShape 13"/>
          <p:cNvCxnSpPr>
            <a:cxnSpLocks noChangeShapeType="1"/>
            <a:stCxn id="17448" idx="2"/>
            <a:endCxn id="17447" idx="0"/>
          </p:cNvCxnSpPr>
          <p:nvPr/>
        </p:nvCxnSpPr>
        <p:spPr bwMode="auto">
          <a:xfrm>
            <a:off x="71691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56" name="AutoShape 14"/>
          <p:cNvCxnSpPr>
            <a:cxnSpLocks noChangeShapeType="1"/>
            <a:stCxn id="17452" idx="2"/>
            <a:endCxn id="17451" idx="0"/>
          </p:cNvCxnSpPr>
          <p:nvPr/>
        </p:nvCxnSpPr>
        <p:spPr bwMode="auto">
          <a:xfrm>
            <a:off x="7740651" y="3888520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84" name="Text Box 16"/>
          <p:cNvSpPr txBox="1">
            <a:spLocks noChangeArrowheads="1"/>
          </p:cNvSpPr>
          <p:nvPr/>
        </p:nvSpPr>
        <p:spPr bwMode="auto">
          <a:xfrm>
            <a:off x="9753602" y="3113992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85" name="Text Box 17"/>
          <p:cNvSpPr txBox="1">
            <a:spLocks noChangeArrowheads="1"/>
          </p:cNvSpPr>
          <p:nvPr/>
        </p:nvSpPr>
        <p:spPr bwMode="auto">
          <a:xfrm>
            <a:off x="9296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86" name="Text Box 18"/>
          <p:cNvSpPr txBox="1">
            <a:spLocks noChangeArrowheads="1"/>
          </p:cNvSpPr>
          <p:nvPr/>
        </p:nvSpPr>
        <p:spPr bwMode="auto">
          <a:xfrm>
            <a:off x="94869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87" name="Text Box 19"/>
          <p:cNvSpPr txBox="1">
            <a:spLocks noChangeArrowheads="1"/>
          </p:cNvSpPr>
          <p:nvPr/>
        </p:nvSpPr>
        <p:spPr bwMode="auto">
          <a:xfrm>
            <a:off x="10058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88" name="Text Box 20"/>
          <p:cNvSpPr txBox="1">
            <a:spLocks noChangeArrowheads="1"/>
          </p:cNvSpPr>
          <p:nvPr/>
        </p:nvSpPr>
        <p:spPr bwMode="auto">
          <a:xfrm>
            <a:off x="10058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89" name="Text Box 21"/>
          <p:cNvSpPr txBox="1">
            <a:spLocks noChangeArrowheads="1"/>
          </p:cNvSpPr>
          <p:nvPr/>
        </p:nvSpPr>
        <p:spPr bwMode="auto">
          <a:xfrm>
            <a:off x="9677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0" name="Text Box 22"/>
          <p:cNvSpPr txBox="1">
            <a:spLocks noChangeArrowheads="1"/>
          </p:cNvSpPr>
          <p:nvPr/>
        </p:nvSpPr>
        <p:spPr bwMode="auto">
          <a:xfrm>
            <a:off x="92964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91" name="Text Box 23"/>
          <p:cNvSpPr txBox="1">
            <a:spLocks noChangeArrowheads="1"/>
          </p:cNvSpPr>
          <p:nvPr/>
        </p:nvSpPr>
        <p:spPr bwMode="auto">
          <a:xfrm>
            <a:off x="9867902" y="434902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92" name="Text Box 24"/>
          <p:cNvSpPr txBox="1">
            <a:spLocks noChangeArrowheads="1"/>
          </p:cNvSpPr>
          <p:nvPr/>
        </p:nvSpPr>
        <p:spPr bwMode="auto">
          <a:xfrm>
            <a:off x="10121900" y="4392297"/>
            <a:ext cx="635000" cy="3231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500" dirty="0"/>
              <a:t>G</a:t>
            </a:r>
            <a:endParaRPr lang="en-US" sz="1500" dirty="0"/>
          </a:p>
        </p:txBody>
      </p:sp>
      <p:sp>
        <p:nvSpPr>
          <p:cNvPr id="17493" name="Text Box 25"/>
          <p:cNvSpPr txBox="1">
            <a:spLocks noChangeArrowheads="1"/>
          </p:cNvSpPr>
          <p:nvPr/>
        </p:nvSpPr>
        <p:spPr bwMode="auto">
          <a:xfrm>
            <a:off x="9867902" y="4721859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94" name="AutoShape 26"/>
          <p:cNvCxnSpPr>
            <a:cxnSpLocks noChangeShapeType="1"/>
            <a:stCxn id="17484" idx="2"/>
            <a:endCxn id="17486" idx="0"/>
          </p:cNvCxnSpPr>
          <p:nvPr/>
        </p:nvCxnSpPr>
        <p:spPr bwMode="auto">
          <a:xfrm flipH="1">
            <a:off x="9645651" y="3452432"/>
            <a:ext cx="2667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5" name="AutoShape 27"/>
          <p:cNvCxnSpPr>
            <a:cxnSpLocks noChangeShapeType="1"/>
            <a:stCxn id="17484" idx="2"/>
            <a:endCxn id="17488" idx="0"/>
          </p:cNvCxnSpPr>
          <p:nvPr/>
        </p:nvCxnSpPr>
        <p:spPr bwMode="auto">
          <a:xfrm>
            <a:off x="9912351" y="3452432"/>
            <a:ext cx="3048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6" name="AutoShape 28"/>
          <p:cNvCxnSpPr>
            <a:cxnSpLocks noChangeShapeType="1"/>
            <a:stCxn id="17486" idx="2"/>
            <a:endCxn id="17485" idx="0"/>
          </p:cNvCxnSpPr>
          <p:nvPr/>
        </p:nvCxnSpPr>
        <p:spPr bwMode="auto">
          <a:xfrm flipH="1">
            <a:off x="94551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7" name="AutoShape 29"/>
          <p:cNvCxnSpPr>
            <a:cxnSpLocks noChangeShapeType="1"/>
            <a:stCxn id="17486" idx="2"/>
            <a:endCxn id="17489" idx="0"/>
          </p:cNvCxnSpPr>
          <p:nvPr/>
        </p:nvCxnSpPr>
        <p:spPr bwMode="auto">
          <a:xfrm>
            <a:off x="9645651" y="3878535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8" name="AutoShape 30"/>
          <p:cNvCxnSpPr>
            <a:cxnSpLocks noChangeShapeType="1"/>
            <a:stCxn id="17488" idx="2"/>
            <a:endCxn id="17487" idx="0"/>
          </p:cNvCxnSpPr>
          <p:nvPr/>
        </p:nvCxnSpPr>
        <p:spPr bwMode="auto">
          <a:xfrm>
            <a:off x="10217151" y="3878535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99" name="AutoShape 31"/>
          <p:cNvCxnSpPr>
            <a:cxnSpLocks noChangeShapeType="1"/>
            <a:stCxn id="17485" idx="2"/>
            <a:endCxn id="17490" idx="0"/>
          </p:cNvCxnSpPr>
          <p:nvPr/>
        </p:nvCxnSpPr>
        <p:spPr bwMode="auto">
          <a:xfrm>
            <a:off x="9455151" y="4304636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0" name="AutoShape 32"/>
          <p:cNvCxnSpPr>
            <a:cxnSpLocks noChangeShapeType="1"/>
            <a:stCxn id="17487" idx="2"/>
            <a:endCxn id="17491" idx="0"/>
          </p:cNvCxnSpPr>
          <p:nvPr/>
        </p:nvCxnSpPr>
        <p:spPr bwMode="auto">
          <a:xfrm flipH="1">
            <a:off x="10026651" y="4304636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1" name="AutoShape 33"/>
          <p:cNvCxnSpPr>
            <a:cxnSpLocks noChangeShapeType="1"/>
            <a:stCxn id="17487" idx="2"/>
            <a:endCxn id="17492" idx="0"/>
          </p:cNvCxnSpPr>
          <p:nvPr/>
        </p:nvCxnSpPr>
        <p:spPr bwMode="auto">
          <a:xfrm>
            <a:off x="10217153" y="4304635"/>
            <a:ext cx="222249" cy="8766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502" name="AutoShape 34"/>
          <p:cNvCxnSpPr>
            <a:cxnSpLocks noChangeShapeType="1"/>
            <a:stCxn id="17491" idx="2"/>
            <a:endCxn id="17493" idx="0"/>
          </p:cNvCxnSpPr>
          <p:nvPr/>
        </p:nvCxnSpPr>
        <p:spPr bwMode="auto">
          <a:xfrm>
            <a:off x="10026651" y="46874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58" name="Text Box 35"/>
          <p:cNvSpPr txBox="1">
            <a:spLocks noChangeArrowheads="1"/>
          </p:cNvSpPr>
          <p:nvPr/>
        </p:nvSpPr>
        <p:spPr bwMode="auto">
          <a:xfrm>
            <a:off x="11264902" y="3506804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cxnSp>
        <p:nvCxnSpPr>
          <p:cNvPr id="17459" name="AutoShape 36"/>
          <p:cNvCxnSpPr>
            <a:cxnSpLocks noChangeShapeType="1"/>
            <a:stCxn id="17450" idx="2"/>
            <a:endCxn id="17458" idx="0"/>
          </p:cNvCxnSpPr>
          <p:nvPr/>
        </p:nvCxnSpPr>
        <p:spPr bwMode="auto">
          <a:xfrm>
            <a:off x="11423651" y="3452434"/>
            <a:ext cx="0" cy="5437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sp>
        <p:nvSpPr>
          <p:cNvPr id="17465" name="Text Box 38"/>
          <p:cNvSpPr txBox="1">
            <a:spLocks noChangeArrowheads="1"/>
          </p:cNvSpPr>
          <p:nvPr/>
        </p:nvSpPr>
        <p:spPr bwMode="auto">
          <a:xfrm>
            <a:off x="8280402" y="3540093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e</a:t>
            </a:r>
            <a:endParaRPr lang="en-US" sz="1600" i="1" dirty="0"/>
          </a:p>
        </p:txBody>
      </p:sp>
      <p:sp>
        <p:nvSpPr>
          <p:cNvPr id="17466" name="Text Box 39"/>
          <p:cNvSpPr txBox="1">
            <a:spLocks noChangeArrowheads="1"/>
          </p:cNvSpPr>
          <p:nvPr/>
        </p:nvSpPr>
        <p:spPr bwMode="auto">
          <a:xfrm>
            <a:off x="7772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p</a:t>
            </a:r>
            <a:endParaRPr lang="en-US" sz="1600" i="1" dirty="0"/>
          </a:p>
        </p:txBody>
      </p:sp>
      <p:sp>
        <p:nvSpPr>
          <p:cNvPr id="17467" name="Text Box 40"/>
          <p:cNvSpPr txBox="1">
            <a:spLocks noChangeArrowheads="1"/>
          </p:cNvSpPr>
          <p:nvPr/>
        </p:nvSpPr>
        <p:spPr bwMode="auto">
          <a:xfrm>
            <a:off x="79629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h</a:t>
            </a:r>
            <a:endParaRPr lang="en-US" sz="1600" i="1" dirty="0"/>
          </a:p>
        </p:txBody>
      </p:sp>
      <p:sp>
        <p:nvSpPr>
          <p:cNvPr id="17468" name="Text Box 41"/>
          <p:cNvSpPr txBox="1">
            <a:spLocks noChangeArrowheads="1"/>
          </p:cNvSpPr>
          <p:nvPr/>
        </p:nvSpPr>
        <p:spPr bwMode="auto">
          <a:xfrm>
            <a:off x="8534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f</a:t>
            </a:r>
            <a:endParaRPr lang="en-US" sz="1600" i="1" dirty="0"/>
          </a:p>
        </p:txBody>
      </p:sp>
      <p:sp>
        <p:nvSpPr>
          <p:cNvPr id="17469" name="Text Box 42"/>
          <p:cNvSpPr txBox="1">
            <a:spLocks noChangeArrowheads="1"/>
          </p:cNvSpPr>
          <p:nvPr/>
        </p:nvSpPr>
        <p:spPr bwMode="auto">
          <a:xfrm>
            <a:off x="8534402" y="3966195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r</a:t>
            </a:r>
            <a:endParaRPr lang="en-US" sz="1600" i="1" dirty="0"/>
          </a:p>
        </p:txBody>
      </p:sp>
      <p:sp>
        <p:nvSpPr>
          <p:cNvPr id="17470" name="Text Box 43"/>
          <p:cNvSpPr txBox="1">
            <a:spLocks noChangeArrowheads="1"/>
          </p:cNvSpPr>
          <p:nvPr/>
        </p:nvSpPr>
        <p:spPr bwMode="auto">
          <a:xfrm>
            <a:off x="8153402" y="4392296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1" name="Text Box 44"/>
          <p:cNvSpPr txBox="1">
            <a:spLocks noChangeArrowheads="1"/>
          </p:cNvSpPr>
          <p:nvPr/>
        </p:nvSpPr>
        <p:spPr bwMode="auto">
          <a:xfrm>
            <a:off x="77724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q</a:t>
            </a:r>
            <a:endParaRPr lang="en-US" sz="1600" i="1" dirty="0"/>
          </a:p>
        </p:txBody>
      </p:sp>
      <p:sp>
        <p:nvSpPr>
          <p:cNvPr id="17472" name="Text Box 45"/>
          <p:cNvSpPr txBox="1">
            <a:spLocks noChangeArrowheads="1"/>
          </p:cNvSpPr>
          <p:nvPr/>
        </p:nvSpPr>
        <p:spPr bwMode="auto">
          <a:xfrm>
            <a:off x="8343902" y="4775121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c</a:t>
            </a:r>
            <a:endParaRPr lang="en-US" sz="1600" i="1" dirty="0"/>
          </a:p>
        </p:txBody>
      </p:sp>
      <p:sp>
        <p:nvSpPr>
          <p:cNvPr id="17473" name="Text Box 46"/>
          <p:cNvSpPr txBox="1">
            <a:spLocks noChangeArrowheads="1"/>
          </p:cNvSpPr>
          <p:nvPr/>
        </p:nvSpPr>
        <p:spPr bwMode="auto">
          <a:xfrm>
            <a:off x="8597900" y="4818397"/>
            <a:ext cx="6350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>
                <a:solidFill>
                  <a:srgbClr val="CC0000"/>
                </a:solidFill>
              </a:rPr>
              <a:t>G</a:t>
            </a:r>
            <a:endParaRPr lang="en-US" sz="1600" b="1" dirty="0">
              <a:solidFill>
                <a:srgbClr val="CC0000"/>
              </a:solidFill>
            </a:endParaRPr>
          </a:p>
        </p:txBody>
      </p:sp>
      <p:sp>
        <p:nvSpPr>
          <p:cNvPr id="17474" name="Text Box 47"/>
          <p:cNvSpPr txBox="1">
            <a:spLocks noChangeArrowheads="1"/>
          </p:cNvSpPr>
          <p:nvPr/>
        </p:nvSpPr>
        <p:spPr bwMode="auto">
          <a:xfrm>
            <a:off x="8343902" y="5147960"/>
            <a:ext cx="317500" cy="33844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i="1" dirty="0"/>
              <a:t>a</a:t>
            </a:r>
            <a:endParaRPr lang="en-US" sz="1600" i="1" dirty="0"/>
          </a:p>
        </p:txBody>
      </p:sp>
      <p:cxnSp>
        <p:nvCxnSpPr>
          <p:cNvPr id="17475" name="AutoShape 48"/>
          <p:cNvCxnSpPr>
            <a:cxnSpLocks noChangeShapeType="1"/>
            <a:stCxn id="17465" idx="2"/>
            <a:endCxn id="17467" idx="0"/>
          </p:cNvCxnSpPr>
          <p:nvPr/>
        </p:nvCxnSpPr>
        <p:spPr bwMode="auto">
          <a:xfrm flipH="1">
            <a:off x="8121651" y="3878535"/>
            <a:ext cx="317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6" name="AutoShape 49"/>
          <p:cNvCxnSpPr>
            <a:cxnSpLocks noChangeShapeType="1"/>
            <a:stCxn id="17465" idx="2"/>
            <a:endCxn id="17469" idx="0"/>
          </p:cNvCxnSpPr>
          <p:nvPr/>
        </p:nvCxnSpPr>
        <p:spPr bwMode="auto">
          <a:xfrm>
            <a:off x="8439151" y="3878535"/>
            <a:ext cx="2540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7" name="AutoShape 50"/>
          <p:cNvCxnSpPr>
            <a:cxnSpLocks noChangeShapeType="1"/>
            <a:stCxn id="17467" idx="2"/>
            <a:endCxn id="17466" idx="0"/>
          </p:cNvCxnSpPr>
          <p:nvPr/>
        </p:nvCxnSpPr>
        <p:spPr bwMode="auto">
          <a:xfrm flipH="1">
            <a:off x="79311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8" name="AutoShape 51"/>
          <p:cNvCxnSpPr>
            <a:cxnSpLocks noChangeShapeType="1"/>
            <a:stCxn id="17467" idx="2"/>
            <a:endCxn id="17470" idx="0"/>
          </p:cNvCxnSpPr>
          <p:nvPr/>
        </p:nvCxnSpPr>
        <p:spPr bwMode="auto">
          <a:xfrm>
            <a:off x="8121651" y="4304636"/>
            <a:ext cx="19050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79" name="AutoShape 52"/>
          <p:cNvCxnSpPr>
            <a:cxnSpLocks noChangeShapeType="1"/>
            <a:stCxn id="17469" idx="2"/>
            <a:endCxn id="17468" idx="0"/>
          </p:cNvCxnSpPr>
          <p:nvPr/>
        </p:nvCxnSpPr>
        <p:spPr bwMode="auto">
          <a:xfrm>
            <a:off x="8693151" y="4304636"/>
            <a:ext cx="0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0" name="AutoShape 53"/>
          <p:cNvCxnSpPr>
            <a:cxnSpLocks noChangeShapeType="1"/>
            <a:stCxn id="17466" idx="2"/>
            <a:endCxn id="17471" idx="0"/>
          </p:cNvCxnSpPr>
          <p:nvPr/>
        </p:nvCxnSpPr>
        <p:spPr bwMode="auto">
          <a:xfrm>
            <a:off x="7931151" y="4730737"/>
            <a:ext cx="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1" name="AutoShape 54"/>
          <p:cNvCxnSpPr>
            <a:cxnSpLocks noChangeShapeType="1"/>
            <a:stCxn id="17468" idx="2"/>
            <a:endCxn id="17472" idx="0"/>
          </p:cNvCxnSpPr>
          <p:nvPr/>
        </p:nvCxnSpPr>
        <p:spPr bwMode="auto">
          <a:xfrm flipH="1">
            <a:off x="8502651" y="4730737"/>
            <a:ext cx="190500" cy="443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2" name="AutoShape 55"/>
          <p:cNvCxnSpPr>
            <a:cxnSpLocks noChangeShapeType="1"/>
            <a:stCxn id="17468" idx="2"/>
            <a:endCxn id="17473" idx="0"/>
          </p:cNvCxnSpPr>
          <p:nvPr/>
        </p:nvCxnSpPr>
        <p:spPr bwMode="auto">
          <a:xfrm>
            <a:off x="8693149" y="4730736"/>
            <a:ext cx="222251" cy="8766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83" name="AutoShape 56"/>
          <p:cNvCxnSpPr>
            <a:cxnSpLocks noChangeShapeType="1"/>
            <a:stCxn id="17472" idx="2"/>
            <a:endCxn id="17474" idx="0"/>
          </p:cNvCxnSpPr>
          <p:nvPr/>
        </p:nvCxnSpPr>
        <p:spPr bwMode="auto">
          <a:xfrm>
            <a:off x="8502651" y="5113563"/>
            <a:ext cx="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1" name="AutoShape 57"/>
          <p:cNvCxnSpPr>
            <a:cxnSpLocks noChangeShapeType="1"/>
            <a:stCxn id="17449" idx="2"/>
            <a:endCxn id="17465" idx="0"/>
          </p:cNvCxnSpPr>
          <p:nvPr/>
        </p:nvCxnSpPr>
        <p:spPr bwMode="auto">
          <a:xfrm>
            <a:off x="7613651" y="3505697"/>
            <a:ext cx="825500" cy="3439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2" name="AutoShape 58"/>
          <p:cNvCxnSpPr>
            <a:cxnSpLocks noChangeShapeType="1"/>
            <a:stCxn id="17446" idx="2"/>
            <a:endCxn id="17449" idx="0"/>
          </p:cNvCxnSpPr>
          <p:nvPr/>
        </p:nvCxnSpPr>
        <p:spPr bwMode="auto">
          <a:xfrm flipH="1">
            <a:off x="7613651" y="3015882"/>
            <a:ext cx="2032000" cy="1513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3" name="AutoShape 59"/>
          <p:cNvCxnSpPr>
            <a:cxnSpLocks noChangeShapeType="1"/>
            <a:stCxn id="17446" idx="2"/>
            <a:endCxn id="17484" idx="0"/>
          </p:cNvCxnSpPr>
          <p:nvPr/>
        </p:nvCxnSpPr>
        <p:spPr bwMode="auto">
          <a:xfrm>
            <a:off x="9645651" y="3015880"/>
            <a:ext cx="2667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cxnSp>
        <p:nvCxnSpPr>
          <p:cNvPr id="17464" name="AutoShape 60"/>
          <p:cNvCxnSpPr>
            <a:cxnSpLocks noChangeShapeType="1"/>
            <a:stCxn id="17446" idx="2"/>
            <a:endCxn id="17450" idx="0"/>
          </p:cNvCxnSpPr>
          <p:nvPr/>
        </p:nvCxnSpPr>
        <p:spPr bwMode="auto">
          <a:xfrm>
            <a:off x="9645651" y="3015880"/>
            <a:ext cx="1778000" cy="981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</a:ln>
        </p:spPr>
      </p:cxnSp>
      <p:grpSp>
        <p:nvGrpSpPr>
          <p:cNvPr id="17416" name="Group 62"/>
          <p:cNvGrpSpPr/>
          <p:nvPr/>
        </p:nvGrpSpPr>
        <p:grpSpPr bwMode="auto">
          <a:xfrm>
            <a:off x="681037" y="3124200"/>
            <a:ext cx="3205163" cy="1768475"/>
            <a:chOff x="336" y="576"/>
            <a:chExt cx="4848" cy="2784"/>
          </a:xfrm>
        </p:grpSpPr>
        <p:sp>
          <p:nvSpPr>
            <p:cNvPr id="17418" name="AutoShape 63"/>
            <p:cNvSpPr>
              <a:spLocks noChangeArrowheads="1"/>
            </p:cNvSpPr>
            <p:nvPr/>
          </p:nvSpPr>
          <p:spPr bwMode="auto">
            <a:xfrm>
              <a:off x="336" y="22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S</a:t>
              </a:r>
              <a:endParaRPr lang="en-US"/>
            </a:p>
          </p:txBody>
        </p:sp>
        <p:sp>
          <p:nvSpPr>
            <p:cNvPr id="17419" name="AutoShape 64"/>
            <p:cNvSpPr>
              <a:spLocks noChangeArrowheads="1"/>
            </p:cNvSpPr>
            <p:nvPr/>
          </p:nvSpPr>
          <p:spPr bwMode="auto">
            <a:xfrm>
              <a:off x="4704" y="5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G</a:t>
              </a:r>
              <a:endParaRPr lang="en-US" dirty="0"/>
            </a:p>
          </p:txBody>
        </p:sp>
        <p:sp>
          <p:nvSpPr>
            <p:cNvPr id="17420" name="AutoShape 65"/>
            <p:cNvSpPr>
              <a:spLocks noChangeArrowheads="1"/>
            </p:cNvSpPr>
            <p:nvPr/>
          </p:nvSpPr>
          <p:spPr bwMode="auto">
            <a:xfrm>
              <a:off x="1728" y="177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sp>
          <p:nvSpPr>
            <p:cNvPr id="17421" name="AutoShape 66"/>
            <p:cNvSpPr>
              <a:spLocks noChangeArrowheads="1"/>
            </p:cNvSpPr>
            <p:nvPr/>
          </p:nvSpPr>
          <p:spPr bwMode="auto">
            <a:xfrm>
              <a:off x="720" y="10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sp>
          <p:nvSpPr>
            <p:cNvPr id="17422" name="AutoShape 67"/>
            <p:cNvSpPr>
              <a:spLocks noChangeArrowheads="1"/>
            </p:cNvSpPr>
            <p:nvPr/>
          </p:nvSpPr>
          <p:spPr bwMode="auto">
            <a:xfrm>
              <a:off x="1200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sp>
          <p:nvSpPr>
            <p:cNvPr id="17423" name="AutoShape 68"/>
            <p:cNvSpPr>
              <a:spLocks noChangeArrowheads="1"/>
            </p:cNvSpPr>
            <p:nvPr/>
          </p:nvSpPr>
          <p:spPr bwMode="auto">
            <a:xfrm>
              <a:off x="2352" y="2880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sp>
          <p:nvSpPr>
            <p:cNvPr id="17424" name="AutoShape 69"/>
            <p:cNvSpPr>
              <a:spLocks noChangeArrowheads="1"/>
            </p:cNvSpPr>
            <p:nvPr/>
          </p:nvSpPr>
          <p:spPr bwMode="auto">
            <a:xfrm>
              <a:off x="2880" y="1008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sp>
          <p:nvSpPr>
            <p:cNvPr id="17425" name="AutoShape 70"/>
            <p:cNvSpPr>
              <a:spLocks noChangeArrowheads="1"/>
            </p:cNvSpPr>
            <p:nvPr/>
          </p:nvSpPr>
          <p:spPr bwMode="auto">
            <a:xfrm>
              <a:off x="3552" y="158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sp>
          <p:nvSpPr>
            <p:cNvPr id="17426" name="AutoShape 71"/>
            <p:cNvSpPr>
              <a:spLocks noChangeArrowheads="1"/>
            </p:cNvSpPr>
            <p:nvPr/>
          </p:nvSpPr>
          <p:spPr bwMode="auto">
            <a:xfrm>
              <a:off x="3168" y="225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sp>
          <p:nvSpPr>
            <p:cNvPr id="17427" name="AutoShape 72"/>
            <p:cNvSpPr>
              <a:spLocks noChangeArrowheads="1"/>
            </p:cNvSpPr>
            <p:nvPr/>
          </p:nvSpPr>
          <p:spPr bwMode="auto">
            <a:xfrm>
              <a:off x="1584" y="624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sp>
          <p:nvSpPr>
            <p:cNvPr id="17428" name="AutoShape 73"/>
            <p:cNvSpPr>
              <a:spLocks noChangeArrowheads="1"/>
            </p:cNvSpPr>
            <p:nvPr/>
          </p:nvSpPr>
          <p:spPr bwMode="auto">
            <a:xfrm>
              <a:off x="4560" y="1872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sp>
          <p:nvSpPr>
            <p:cNvPr id="17429" name="AutoShape 74"/>
            <p:cNvSpPr>
              <a:spLocks noChangeArrowheads="1"/>
            </p:cNvSpPr>
            <p:nvPr/>
          </p:nvSpPr>
          <p:spPr bwMode="auto">
            <a:xfrm>
              <a:off x="4368" y="2736"/>
              <a:ext cx="480" cy="480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r</a:t>
              </a:r>
              <a:endParaRPr lang="en-US" sz="1500" i="1" dirty="0"/>
            </a:p>
          </p:txBody>
        </p:sp>
        <p:cxnSp>
          <p:nvCxnSpPr>
            <p:cNvPr id="17430" name="AutoShape 75"/>
            <p:cNvCxnSpPr>
              <a:cxnSpLocks noChangeShapeType="1"/>
              <a:stCxn id="17418" idx="5"/>
              <a:endCxn id="17422" idx="2"/>
            </p:cNvCxnSpPr>
            <p:nvPr/>
          </p:nvCxnSpPr>
          <p:spPr bwMode="auto">
            <a:xfrm>
              <a:off x="746" y="2618"/>
              <a:ext cx="454" cy="35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1" name="AutoShape 76"/>
            <p:cNvCxnSpPr>
              <a:cxnSpLocks noChangeShapeType="1"/>
              <a:stCxn id="17422" idx="5"/>
              <a:endCxn id="17423" idx="2"/>
            </p:cNvCxnSpPr>
            <p:nvPr/>
          </p:nvCxnSpPr>
          <p:spPr bwMode="auto">
            <a:xfrm flipV="1">
              <a:off x="1610" y="3120"/>
              <a:ext cx="742" cy="2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2" name="AutoShape 77"/>
            <p:cNvCxnSpPr>
              <a:cxnSpLocks noChangeShapeType="1"/>
              <a:stCxn id="17426" idx="3"/>
              <a:endCxn id="17423" idx="7"/>
            </p:cNvCxnSpPr>
            <p:nvPr/>
          </p:nvCxnSpPr>
          <p:spPr bwMode="auto">
            <a:xfrm flipH="1">
              <a:off x="2762" y="2666"/>
              <a:ext cx="476" cy="2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3" name="AutoShape 78"/>
            <p:cNvCxnSpPr>
              <a:cxnSpLocks noChangeShapeType="1"/>
              <a:stCxn id="17426" idx="2"/>
              <a:endCxn id="17422" idx="6"/>
            </p:cNvCxnSpPr>
            <p:nvPr/>
          </p:nvCxnSpPr>
          <p:spPr bwMode="auto">
            <a:xfrm flipH="1">
              <a:off x="1680" y="2496"/>
              <a:ext cx="1488" cy="4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4" name="AutoShape 79"/>
            <p:cNvCxnSpPr>
              <a:cxnSpLocks noChangeShapeType="1"/>
              <a:stCxn id="17425" idx="4"/>
              <a:endCxn id="17426" idx="7"/>
            </p:cNvCxnSpPr>
            <p:nvPr/>
          </p:nvCxnSpPr>
          <p:spPr bwMode="auto">
            <a:xfrm flipH="1">
              <a:off x="3578" y="2064"/>
              <a:ext cx="214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35" name="AutoShape 80"/>
            <p:cNvCxnSpPr>
              <a:cxnSpLocks noChangeShapeType="1"/>
              <a:stCxn id="17425" idx="5"/>
              <a:endCxn id="17429" idx="1"/>
            </p:cNvCxnSpPr>
            <p:nvPr/>
          </p:nvCxnSpPr>
          <p:spPr bwMode="auto">
            <a:xfrm>
              <a:off x="3962" y="1994"/>
              <a:ext cx="476" cy="81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6" name="AutoShape 81"/>
            <p:cNvCxnSpPr>
              <a:cxnSpLocks noChangeShapeType="1"/>
              <a:stCxn id="17429" idx="0"/>
              <a:endCxn id="17428" idx="4"/>
            </p:cNvCxnSpPr>
            <p:nvPr/>
          </p:nvCxnSpPr>
          <p:spPr bwMode="auto">
            <a:xfrm flipV="1">
              <a:off x="4608" y="2352"/>
              <a:ext cx="192" cy="384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7" name="AutoShape 82"/>
            <p:cNvCxnSpPr>
              <a:cxnSpLocks noChangeShapeType="1"/>
              <a:stCxn id="17428" idx="0"/>
              <a:endCxn id="17419" idx="4"/>
            </p:cNvCxnSpPr>
            <p:nvPr/>
          </p:nvCxnSpPr>
          <p:spPr bwMode="auto">
            <a:xfrm flipV="1">
              <a:off x="4800" y="1056"/>
              <a:ext cx="144" cy="816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8" name="AutoShape 83"/>
            <p:cNvCxnSpPr>
              <a:cxnSpLocks noChangeShapeType="1"/>
              <a:stCxn id="17418" idx="7"/>
            </p:cNvCxnSpPr>
            <p:nvPr/>
          </p:nvCxnSpPr>
          <p:spPr bwMode="auto">
            <a:xfrm flipV="1">
              <a:off x="746" y="2016"/>
              <a:ext cx="982" cy="26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39" name="AutoShape 84"/>
            <p:cNvCxnSpPr>
              <a:cxnSpLocks noChangeShapeType="1"/>
              <a:stCxn id="17420" idx="1"/>
              <a:endCxn id="17421" idx="5"/>
            </p:cNvCxnSpPr>
            <p:nvPr/>
          </p:nvCxnSpPr>
          <p:spPr bwMode="auto">
            <a:xfrm flipH="1" flipV="1">
              <a:off x="1130" y="1466"/>
              <a:ext cx="668" cy="38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0" name="AutoShape 85"/>
            <p:cNvCxnSpPr>
              <a:cxnSpLocks noChangeShapeType="1"/>
              <a:endCxn id="17427" idx="2"/>
            </p:cNvCxnSpPr>
            <p:nvPr/>
          </p:nvCxnSpPr>
          <p:spPr bwMode="auto">
            <a:xfrm flipV="1">
              <a:off x="1152" y="864"/>
              <a:ext cx="432" cy="26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1" name="AutoShape 86"/>
            <p:cNvCxnSpPr>
              <a:cxnSpLocks noChangeShapeType="1"/>
              <a:stCxn id="17424" idx="2"/>
              <a:endCxn id="17427" idx="6"/>
            </p:cNvCxnSpPr>
            <p:nvPr/>
          </p:nvCxnSpPr>
          <p:spPr bwMode="auto">
            <a:xfrm flipH="1" flipV="1">
              <a:off x="2064" y="864"/>
              <a:ext cx="816" cy="38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2" name="AutoShape 87"/>
            <p:cNvCxnSpPr>
              <a:cxnSpLocks noChangeShapeType="1"/>
              <a:stCxn id="17420" idx="7"/>
              <a:endCxn id="17424" idx="3"/>
            </p:cNvCxnSpPr>
            <p:nvPr/>
          </p:nvCxnSpPr>
          <p:spPr bwMode="auto">
            <a:xfrm flipV="1">
              <a:off x="2138" y="1418"/>
              <a:ext cx="812" cy="42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3" name="AutoShape 88"/>
            <p:cNvCxnSpPr>
              <a:cxnSpLocks noChangeShapeType="1"/>
              <a:stCxn id="17420" idx="6"/>
              <a:endCxn id="17425" idx="2"/>
            </p:cNvCxnSpPr>
            <p:nvPr/>
          </p:nvCxnSpPr>
          <p:spPr bwMode="auto">
            <a:xfrm flipV="1">
              <a:off x="2208" y="1824"/>
              <a:ext cx="1344" cy="192"/>
            </a:xfrm>
            <a:prstGeom prst="straightConnector1">
              <a:avLst/>
            </a:prstGeom>
            <a:noFill/>
            <a:ln w="28575">
              <a:solidFill>
                <a:srgbClr val="CC0000"/>
              </a:solidFill>
              <a:round/>
              <a:tailEnd type="triangle" w="med" len="med"/>
            </a:ln>
          </p:spPr>
        </p:cxnSp>
        <p:cxnSp>
          <p:nvCxnSpPr>
            <p:cNvPr id="17444" name="AutoShape 89"/>
            <p:cNvCxnSpPr>
              <a:cxnSpLocks noChangeShapeType="1"/>
              <a:stCxn id="17428" idx="1"/>
              <a:endCxn id="17424" idx="6"/>
            </p:cNvCxnSpPr>
            <p:nvPr/>
          </p:nvCxnSpPr>
          <p:spPr bwMode="auto">
            <a:xfrm rot="5400000" flipH="1">
              <a:off x="3648" y="960"/>
              <a:ext cx="694" cy="1270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7445" name="AutoShape 90"/>
            <p:cNvCxnSpPr>
              <a:cxnSpLocks noChangeShapeType="1"/>
              <a:stCxn id="17418" idx="6"/>
              <a:endCxn id="17425" idx="3"/>
            </p:cNvCxnSpPr>
            <p:nvPr/>
          </p:nvCxnSpPr>
          <p:spPr bwMode="auto">
            <a:xfrm flipV="1">
              <a:off x="816" y="1994"/>
              <a:ext cx="2806" cy="454"/>
            </a:xfrm>
            <a:prstGeom prst="curvedConnector2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</p:spPr>
        </p:cxnSp>
      </p:grpSp>
      <p:sp>
        <p:nvSpPr>
          <p:cNvPr id="17413" name="Text Box 92"/>
          <p:cNvSpPr txBox="1">
            <a:spLocks noChangeArrowheads="1"/>
          </p:cNvSpPr>
          <p:nvPr/>
        </p:nvSpPr>
        <p:spPr bwMode="auto">
          <a:xfrm>
            <a:off x="4495800" y="4133678"/>
            <a:ext cx="2068512" cy="1200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We construct both on demand – and we construct as little as possible.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17415" name="Text Box 94"/>
          <p:cNvSpPr txBox="1">
            <a:spLocks noChangeArrowheads="1"/>
          </p:cNvSpPr>
          <p:nvPr/>
        </p:nvSpPr>
        <p:spPr bwMode="auto">
          <a:xfrm>
            <a:off x="4572000" y="1905002"/>
            <a:ext cx="1981200" cy="147732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Each NODE in in the search tree is an entire PATH in the state space graph.</a:t>
            </a:r>
            <a:endParaRPr lang="en-US" i="1" dirty="0">
              <a:latin typeface="Calibri" panose="020F0502020204030204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870700" y="2086107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Search Tree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09600" y="198120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State Space Graph</a:t>
            </a:r>
            <a:endParaRPr lang="en-US" sz="28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State Space Graphs vs. Search Trees</a:t>
            </a:r>
            <a:endParaRPr lang="en-US" dirty="0">
              <a:solidFill>
                <a:srgbClr val="008000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>
                <a:latin typeface="Palatino" charset="0"/>
                <a:ea typeface="Palatino" charset="0"/>
                <a:cs typeface="Palatino" charset="0"/>
              </a:rPr>
              <a:t>S</a:t>
            </a:r>
            <a:endParaRPr lang="en-US" sz="1600" b="1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>
                <a:latin typeface="Palatino" charset="0"/>
                <a:ea typeface="Palatino" charset="0"/>
                <a:cs typeface="Palatino" charset="0"/>
              </a:rPr>
              <a:t>G</a:t>
            </a:r>
            <a:endParaRPr lang="en-US" b="1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b</a:t>
            </a:r>
            <a:endParaRPr lang="en-US" i="1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14" name="AutoShape 14"/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>
                <a:latin typeface="Palatino" charset="0"/>
                <a:ea typeface="Palatino" charset="0"/>
                <a:cs typeface="Palatino" charset="0"/>
              </a:rPr>
              <a:t>a</a:t>
            </a:r>
            <a:endParaRPr lang="en-US" i="1">
              <a:latin typeface="Palatino" charset="0"/>
              <a:ea typeface="Palatino" charset="0"/>
              <a:cs typeface="Palatino" charset="0"/>
            </a:endParaRPr>
          </a:p>
        </p:txBody>
      </p:sp>
      <p:cxnSp>
        <p:nvCxnSpPr>
          <p:cNvPr id="17" name="AutoShape 17"/>
          <p:cNvCxnSpPr>
            <a:cxnSpLocks noChangeShapeType="1"/>
            <a:stCxn id="5" idx="5"/>
            <a:endCxn id="8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1" name="AutoShape 21"/>
          <p:cNvCxnSpPr>
            <a:cxnSpLocks noChangeShapeType="1"/>
            <a:stCxn id="14" idx="3"/>
            <a:endCxn id="8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3" name="AutoShape 23"/>
          <p:cNvCxnSpPr>
            <a:cxnSpLocks noChangeShapeType="1"/>
            <a:stCxn id="8" idx="7"/>
            <a:endCxn id="14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4" name="AutoShape 24"/>
          <p:cNvCxnSpPr>
            <a:cxnSpLocks noChangeShapeType="1"/>
            <a:stCxn id="14" idx="6"/>
            <a:endCxn id="6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6" name="AutoShape 26"/>
          <p:cNvCxnSpPr>
            <a:cxnSpLocks noChangeShapeType="1"/>
            <a:stCxn id="8" idx="6"/>
            <a:endCxn id="6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cxnSp>
        <p:nvCxnSpPr>
          <p:cNvPr id="27" name="AutoShape 27"/>
          <p:cNvCxnSpPr>
            <a:cxnSpLocks noChangeShapeType="1"/>
            <a:stCxn id="5" idx="7"/>
            <a:endCxn id="14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lg" len="lg"/>
          </a:ln>
        </p:spPr>
      </p:cxnSp>
      <p:sp>
        <p:nvSpPr>
          <p:cNvPr id="54" name="TextBox 53"/>
          <p:cNvSpPr txBox="1"/>
          <p:nvPr/>
        </p:nvSpPr>
        <p:spPr>
          <a:xfrm>
            <a:off x="1219199" y="1671939"/>
            <a:ext cx="4679427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Consider this 4-state graph: 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Palatino" charset="0"/>
                <a:ea typeface="Palatino" charset="0"/>
                <a:cs typeface="Palatino" charset="0"/>
              </a:rPr>
              <a:t>Important: Lots of repeated structure in the search tree!</a:t>
            </a:r>
            <a:endParaRPr lang="en-US" sz="28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 big is its search tree (from S)?</a:t>
            </a:r>
            <a:endParaRPr lang="en-US" sz="2400" dirty="0">
              <a:solidFill>
                <a:srgbClr val="008000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  <p:pic>
        <p:nvPicPr>
          <p:cNvPr id="59" name="Picture 5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7400" y="2667000"/>
            <a:ext cx="314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s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8400" y="31242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5400" y="37338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150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2200" y="37338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86400" y="3124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81800" y="37338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49508" y="43434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a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1020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8170" y="4343400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b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31570" y="4343400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G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3048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63609" y="3550167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90746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34000" y="41910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8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6227" y="3037589"/>
            <a:ext cx="1524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324600" y="3539756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334000" y="35814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48400" y="4191000"/>
            <a:ext cx="762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029200" y="41910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054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48006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324600" y="4876800"/>
            <a:ext cx="228600" cy="2286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6019800" y="4876800"/>
            <a:ext cx="152400" cy="3048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6800" y="517713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2200" y="51816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Palatino" charset="0"/>
                <a:ea typeface="Palatino" charset="0"/>
                <a:cs typeface="Palatino" charset="0"/>
              </a:rPr>
              <a:t>…</a:t>
            </a:r>
            <a:endParaRPr lang="en-US" sz="2400" dirty="0">
              <a:latin typeface="Palatino" charset="0"/>
              <a:ea typeface="Palatino" charset="0"/>
              <a:cs typeface="Palatin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" grpId="0"/>
      <p:bldP spid="18" grpId="0"/>
      <p:bldP spid="19" grpId="0"/>
      <p:bldP spid="20" grpId="0"/>
      <p:bldP spid="22" grpId="0"/>
      <p:bldP spid="25" grpId="0"/>
      <p:bldP spid="28" grpId="0"/>
      <p:bldP spid="29" grpId="0"/>
      <p:bldP spid="30" grpId="0"/>
      <p:bldP spid="31" grpId="0"/>
      <p:bldP spid="32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Tree Search algorithm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029" y="1450961"/>
            <a:ext cx="4017746" cy="4260878"/>
          </a:xfrm>
          <a:prstGeom prst="rect">
            <a:avLst/>
          </a:prstGeom>
          <a:noFill/>
        </p:spPr>
      </p:pic>
      <p:sp>
        <p:nvSpPr>
          <p:cNvPr id="7" name="Freeform 6"/>
          <p:cNvSpPr/>
          <p:nvPr/>
        </p:nvSpPr>
        <p:spPr>
          <a:xfrm>
            <a:off x="3669325" y="3614614"/>
            <a:ext cx="5030176" cy="2170723"/>
          </a:xfrm>
          <a:custGeom>
            <a:avLst/>
            <a:gdLst>
              <a:gd name="connsiteX0" fmla="*/ 542192 w 4618893"/>
              <a:gd name="connsiteY0" fmla="*/ 1100505 h 2384182"/>
              <a:gd name="connsiteX1" fmla="*/ 14654 w 4618893"/>
              <a:gd name="connsiteY1" fmla="*/ 1698382 h 2384182"/>
              <a:gd name="connsiteX2" fmla="*/ 454269 w 4618893"/>
              <a:gd name="connsiteY2" fmla="*/ 2287466 h 2384182"/>
              <a:gd name="connsiteX3" fmla="*/ 2036885 w 4618893"/>
              <a:gd name="connsiteY3" fmla="*/ 2225920 h 2384182"/>
              <a:gd name="connsiteX4" fmla="*/ 2256692 w 4618893"/>
              <a:gd name="connsiteY4" fmla="*/ 1337897 h 2384182"/>
              <a:gd name="connsiteX5" fmla="*/ 2916115 w 4618893"/>
              <a:gd name="connsiteY5" fmla="*/ 1170843 h 2384182"/>
              <a:gd name="connsiteX6" fmla="*/ 3223846 w 4618893"/>
              <a:gd name="connsiteY6" fmla="*/ 2155582 h 2384182"/>
              <a:gd name="connsiteX7" fmla="*/ 4437185 w 4618893"/>
              <a:gd name="connsiteY7" fmla="*/ 2111620 h 2384182"/>
              <a:gd name="connsiteX8" fmla="*/ 4314092 w 4618893"/>
              <a:gd name="connsiteY8" fmla="*/ 907074 h 2384182"/>
              <a:gd name="connsiteX9" fmla="*/ 2898531 w 4618893"/>
              <a:gd name="connsiteY9" fmla="*/ 89389 h 2384182"/>
              <a:gd name="connsiteX10" fmla="*/ 1843454 w 4618893"/>
              <a:gd name="connsiteY10" fmla="*/ 370743 h 2384182"/>
              <a:gd name="connsiteX11" fmla="*/ 1852246 w 4618893"/>
              <a:gd name="connsiteY11" fmla="*/ 1100505 h 2384182"/>
              <a:gd name="connsiteX12" fmla="*/ 542192 w 4618893"/>
              <a:gd name="connsiteY12" fmla="*/ 1100505 h 2384182"/>
              <a:gd name="connsiteX0-1" fmla="*/ 542192 w 4618893"/>
              <a:gd name="connsiteY0-2" fmla="*/ 866043 h 2149720"/>
              <a:gd name="connsiteX1-3" fmla="*/ 14654 w 4618893"/>
              <a:gd name="connsiteY1-4" fmla="*/ 1463920 h 2149720"/>
              <a:gd name="connsiteX2-5" fmla="*/ 454269 w 4618893"/>
              <a:gd name="connsiteY2-6" fmla="*/ 2053004 h 2149720"/>
              <a:gd name="connsiteX3-7" fmla="*/ 2036885 w 4618893"/>
              <a:gd name="connsiteY3-8" fmla="*/ 1991458 h 2149720"/>
              <a:gd name="connsiteX4-9" fmla="*/ 2256692 w 4618893"/>
              <a:gd name="connsiteY4-10" fmla="*/ 1103435 h 2149720"/>
              <a:gd name="connsiteX5-11" fmla="*/ 2916115 w 4618893"/>
              <a:gd name="connsiteY5-12" fmla="*/ 936381 h 2149720"/>
              <a:gd name="connsiteX6-13" fmla="*/ 3223846 w 4618893"/>
              <a:gd name="connsiteY6-14" fmla="*/ 1921120 h 2149720"/>
              <a:gd name="connsiteX7-15" fmla="*/ 4437185 w 4618893"/>
              <a:gd name="connsiteY7-16" fmla="*/ 1877158 h 2149720"/>
              <a:gd name="connsiteX8-17" fmla="*/ 4314092 w 4618893"/>
              <a:gd name="connsiteY8-18" fmla="*/ 672612 h 2149720"/>
              <a:gd name="connsiteX9-19" fmla="*/ 2655277 w 4618893"/>
              <a:gd name="connsiteY9-20" fmla="*/ 89389 h 2149720"/>
              <a:gd name="connsiteX10-21" fmla="*/ 1843454 w 4618893"/>
              <a:gd name="connsiteY10-22" fmla="*/ 136281 h 2149720"/>
              <a:gd name="connsiteX11-23" fmla="*/ 1852246 w 4618893"/>
              <a:gd name="connsiteY11-24" fmla="*/ 866043 h 2149720"/>
              <a:gd name="connsiteX12-25" fmla="*/ 542192 w 4618893"/>
              <a:gd name="connsiteY12-26" fmla="*/ 866043 h 2149720"/>
              <a:gd name="connsiteX0-27" fmla="*/ 542192 w 4618893"/>
              <a:gd name="connsiteY0-28" fmla="*/ 866043 h 2149720"/>
              <a:gd name="connsiteX1-29" fmla="*/ 14654 w 4618893"/>
              <a:gd name="connsiteY1-30" fmla="*/ 1463920 h 2149720"/>
              <a:gd name="connsiteX2-31" fmla="*/ 454269 w 4618893"/>
              <a:gd name="connsiteY2-32" fmla="*/ 2053004 h 2149720"/>
              <a:gd name="connsiteX3-33" fmla="*/ 2036885 w 4618893"/>
              <a:gd name="connsiteY3-34" fmla="*/ 1991458 h 2149720"/>
              <a:gd name="connsiteX4-35" fmla="*/ 2256692 w 4618893"/>
              <a:gd name="connsiteY4-36" fmla="*/ 1103435 h 2149720"/>
              <a:gd name="connsiteX5-37" fmla="*/ 2883877 w 4618893"/>
              <a:gd name="connsiteY5-38" fmla="*/ 1384789 h 2149720"/>
              <a:gd name="connsiteX6-39" fmla="*/ 3223846 w 4618893"/>
              <a:gd name="connsiteY6-40" fmla="*/ 1921120 h 2149720"/>
              <a:gd name="connsiteX7-41" fmla="*/ 4437185 w 4618893"/>
              <a:gd name="connsiteY7-42" fmla="*/ 1877158 h 2149720"/>
              <a:gd name="connsiteX8-43" fmla="*/ 4314092 w 4618893"/>
              <a:gd name="connsiteY8-44" fmla="*/ 672612 h 2149720"/>
              <a:gd name="connsiteX9-45" fmla="*/ 2655277 w 4618893"/>
              <a:gd name="connsiteY9-46" fmla="*/ 89389 h 2149720"/>
              <a:gd name="connsiteX10-47" fmla="*/ 1843454 w 4618893"/>
              <a:gd name="connsiteY10-48" fmla="*/ 136281 h 2149720"/>
              <a:gd name="connsiteX11-49" fmla="*/ 1852246 w 4618893"/>
              <a:gd name="connsiteY11-50" fmla="*/ 866043 h 2149720"/>
              <a:gd name="connsiteX12-51" fmla="*/ 542192 w 4618893"/>
              <a:gd name="connsiteY12-52" fmla="*/ 866043 h 2149720"/>
              <a:gd name="connsiteX0-53" fmla="*/ 542192 w 4618893"/>
              <a:gd name="connsiteY0-54" fmla="*/ 866043 h 2140927"/>
              <a:gd name="connsiteX1-55" fmla="*/ 14654 w 4618893"/>
              <a:gd name="connsiteY1-56" fmla="*/ 1463920 h 2140927"/>
              <a:gd name="connsiteX2-57" fmla="*/ 454269 w 4618893"/>
              <a:gd name="connsiteY2-58" fmla="*/ 2053004 h 2140927"/>
              <a:gd name="connsiteX3-59" fmla="*/ 2036885 w 4618893"/>
              <a:gd name="connsiteY3-60" fmla="*/ 1991458 h 2140927"/>
              <a:gd name="connsiteX4-61" fmla="*/ 2350477 w 4618893"/>
              <a:gd name="connsiteY4-62" fmla="*/ 1537189 h 2140927"/>
              <a:gd name="connsiteX5-63" fmla="*/ 2883877 w 4618893"/>
              <a:gd name="connsiteY5-64" fmla="*/ 1384789 h 2140927"/>
              <a:gd name="connsiteX6-65" fmla="*/ 3223846 w 4618893"/>
              <a:gd name="connsiteY6-66" fmla="*/ 1921120 h 2140927"/>
              <a:gd name="connsiteX7-67" fmla="*/ 4437185 w 4618893"/>
              <a:gd name="connsiteY7-68" fmla="*/ 1877158 h 2140927"/>
              <a:gd name="connsiteX8-69" fmla="*/ 4314092 w 4618893"/>
              <a:gd name="connsiteY8-70" fmla="*/ 672612 h 2140927"/>
              <a:gd name="connsiteX9-71" fmla="*/ 2655277 w 4618893"/>
              <a:gd name="connsiteY9-72" fmla="*/ 89389 h 2140927"/>
              <a:gd name="connsiteX10-73" fmla="*/ 1843454 w 4618893"/>
              <a:gd name="connsiteY10-74" fmla="*/ 136281 h 2140927"/>
              <a:gd name="connsiteX11-75" fmla="*/ 1852246 w 4618893"/>
              <a:gd name="connsiteY11-76" fmla="*/ 866043 h 2140927"/>
              <a:gd name="connsiteX12-77" fmla="*/ 542192 w 4618893"/>
              <a:gd name="connsiteY12-78" fmla="*/ 866043 h 2140927"/>
              <a:gd name="connsiteX0-79" fmla="*/ 542192 w 4618893"/>
              <a:gd name="connsiteY0-80" fmla="*/ 866043 h 2140927"/>
              <a:gd name="connsiteX1-81" fmla="*/ 14654 w 4618893"/>
              <a:gd name="connsiteY1-82" fmla="*/ 1463920 h 2140927"/>
              <a:gd name="connsiteX2-83" fmla="*/ 454269 w 4618893"/>
              <a:gd name="connsiteY2-84" fmla="*/ 2053004 h 2140927"/>
              <a:gd name="connsiteX3-85" fmla="*/ 2036885 w 4618893"/>
              <a:gd name="connsiteY3-86" fmla="*/ 1991458 h 2140927"/>
              <a:gd name="connsiteX4-87" fmla="*/ 2350477 w 4618893"/>
              <a:gd name="connsiteY4-88" fmla="*/ 1537189 h 2140927"/>
              <a:gd name="connsiteX5-89" fmla="*/ 2960077 w 4618893"/>
              <a:gd name="connsiteY5-90" fmla="*/ 1537190 h 2140927"/>
              <a:gd name="connsiteX6-91" fmla="*/ 3223846 w 4618893"/>
              <a:gd name="connsiteY6-92" fmla="*/ 1921120 h 2140927"/>
              <a:gd name="connsiteX7-93" fmla="*/ 4437185 w 4618893"/>
              <a:gd name="connsiteY7-94" fmla="*/ 1877158 h 2140927"/>
              <a:gd name="connsiteX8-95" fmla="*/ 4314092 w 4618893"/>
              <a:gd name="connsiteY8-96" fmla="*/ 672612 h 2140927"/>
              <a:gd name="connsiteX9-97" fmla="*/ 2655277 w 4618893"/>
              <a:gd name="connsiteY9-98" fmla="*/ 89389 h 2140927"/>
              <a:gd name="connsiteX10-99" fmla="*/ 1843454 w 4618893"/>
              <a:gd name="connsiteY10-100" fmla="*/ 136281 h 2140927"/>
              <a:gd name="connsiteX11-101" fmla="*/ 1852246 w 4618893"/>
              <a:gd name="connsiteY11-102" fmla="*/ 866043 h 2140927"/>
              <a:gd name="connsiteX12-103" fmla="*/ 542192 w 4618893"/>
              <a:gd name="connsiteY12-104" fmla="*/ 866043 h 2140927"/>
              <a:gd name="connsiteX0-105" fmla="*/ 542192 w 4618893"/>
              <a:gd name="connsiteY0-106" fmla="*/ 895839 h 2170723"/>
              <a:gd name="connsiteX1-107" fmla="*/ 14654 w 4618893"/>
              <a:gd name="connsiteY1-108" fmla="*/ 1493716 h 2170723"/>
              <a:gd name="connsiteX2-109" fmla="*/ 454269 w 4618893"/>
              <a:gd name="connsiteY2-110" fmla="*/ 2082800 h 2170723"/>
              <a:gd name="connsiteX3-111" fmla="*/ 2036885 w 4618893"/>
              <a:gd name="connsiteY3-112" fmla="*/ 2021254 h 2170723"/>
              <a:gd name="connsiteX4-113" fmla="*/ 2350477 w 4618893"/>
              <a:gd name="connsiteY4-114" fmla="*/ 1566985 h 2170723"/>
              <a:gd name="connsiteX5-115" fmla="*/ 2960077 w 4618893"/>
              <a:gd name="connsiteY5-116" fmla="*/ 1566986 h 2170723"/>
              <a:gd name="connsiteX6-117" fmla="*/ 3223846 w 4618893"/>
              <a:gd name="connsiteY6-118" fmla="*/ 1950916 h 2170723"/>
              <a:gd name="connsiteX7-119" fmla="*/ 4437185 w 4618893"/>
              <a:gd name="connsiteY7-120" fmla="*/ 1906954 h 2170723"/>
              <a:gd name="connsiteX8-121" fmla="*/ 4314092 w 4618893"/>
              <a:gd name="connsiteY8-122" fmla="*/ 702408 h 2170723"/>
              <a:gd name="connsiteX9-123" fmla="*/ 2807677 w 4618893"/>
              <a:gd name="connsiteY9-124" fmla="*/ 881186 h 2170723"/>
              <a:gd name="connsiteX10-125" fmla="*/ 2655277 w 4618893"/>
              <a:gd name="connsiteY10-126" fmla="*/ 119185 h 2170723"/>
              <a:gd name="connsiteX11-127" fmla="*/ 1843454 w 4618893"/>
              <a:gd name="connsiteY11-128" fmla="*/ 166077 h 2170723"/>
              <a:gd name="connsiteX12-129" fmla="*/ 1852246 w 4618893"/>
              <a:gd name="connsiteY12-130" fmla="*/ 895839 h 2170723"/>
              <a:gd name="connsiteX13" fmla="*/ 542192 w 4618893"/>
              <a:gd name="connsiteY13" fmla="*/ 895839 h 2170723"/>
              <a:gd name="connsiteX0-131" fmla="*/ 542192 w 4755662"/>
              <a:gd name="connsiteY0-132" fmla="*/ 895839 h 2170723"/>
              <a:gd name="connsiteX1-133" fmla="*/ 14654 w 4755662"/>
              <a:gd name="connsiteY1-134" fmla="*/ 1493716 h 2170723"/>
              <a:gd name="connsiteX2-135" fmla="*/ 454269 w 4755662"/>
              <a:gd name="connsiteY2-136" fmla="*/ 2082800 h 2170723"/>
              <a:gd name="connsiteX3-137" fmla="*/ 2036885 w 4755662"/>
              <a:gd name="connsiteY3-138" fmla="*/ 2021254 h 2170723"/>
              <a:gd name="connsiteX4-139" fmla="*/ 2350477 w 4755662"/>
              <a:gd name="connsiteY4-140" fmla="*/ 1566985 h 2170723"/>
              <a:gd name="connsiteX5-141" fmla="*/ 2960077 w 4755662"/>
              <a:gd name="connsiteY5-142" fmla="*/ 1566986 h 2170723"/>
              <a:gd name="connsiteX6-143" fmla="*/ 3223846 w 4755662"/>
              <a:gd name="connsiteY6-144" fmla="*/ 1950916 h 2170723"/>
              <a:gd name="connsiteX7-145" fmla="*/ 4437185 w 4755662"/>
              <a:gd name="connsiteY7-146" fmla="*/ 1906954 h 2170723"/>
              <a:gd name="connsiteX8-147" fmla="*/ 4484077 w 4755662"/>
              <a:gd name="connsiteY8-148" fmla="*/ 957386 h 2170723"/>
              <a:gd name="connsiteX9-149" fmla="*/ 2807677 w 4755662"/>
              <a:gd name="connsiteY9-150" fmla="*/ 881186 h 2170723"/>
              <a:gd name="connsiteX10-151" fmla="*/ 2655277 w 4755662"/>
              <a:gd name="connsiteY10-152" fmla="*/ 119185 h 2170723"/>
              <a:gd name="connsiteX11-153" fmla="*/ 1843454 w 4755662"/>
              <a:gd name="connsiteY11-154" fmla="*/ 166077 h 2170723"/>
              <a:gd name="connsiteX12-155" fmla="*/ 1852246 w 4755662"/>
              <a:gd name="connsiteY12-156" fmla="*/ 895839 h 2170723"/>
              <a:gd name="connsiteX13-157" fmla="*/ 542192 w 4755662"/>
              <a:gd name="connsiteY13-158" fmla="*/ 895839 h 2170723"/>
              <a:gd name="connsiteX0-159" fmla="*/ 542192 w 4984261"/>
              <a:gd name="connsiteY0-160" fmla="*/ 895839 h 2170723"/>
              <a:gd name="connsiteX1-161" fmla="*/ 14654 w 4984261"/>
              <a:gd name="connsiteY1-162" fmla="*/ 1493716 h 2170723"/>
              <a:gd name="connsiteX2-163" fmla="*/ 454269 w 4984261"/>
              <a:gd name="connsiteY2-164" fmla="*/ 2082800 h 2170723"/>
              <a:gd name="connsiteX3-165" fmla="*/ 2036885 w 4984261"/>
              <a:gd name="connsiteY3-166" fmla="*/ 2021254 h 2170723"/>
              <a:gd name="connsiteX4-167" fmla="*/ 2350477 w 4984261"/>
              <a:gd name="connsiteY4-168" fmla="*/ 1566985 h 2170723"/>
              <a:gd name="connsiteX5-169" fmla="*/ 2960077 w 4984261"/>
              <a:gd name="connsiteY5-170" fmla="*/ 1566986 h 2170723"/>
              <a:gd name="connsiteX6-171" fmla="*/ 3223846 w 4984261"/>
              <a:gd name="connsiteY6-172" fmla="*/ 1950916 h 2170723"/>
              <a:gd name="connsiteX7-173" fmla="*/ 4437185 w 4984261"/>
              <a:gd name="connsiteY7-174" fmla="*/ 1906954 h 2170723"/>
              <a:gd name="connsiteX8-175" fmla="*/ 4712676 w 4984261"/>
              <a:gd name="connsiteY8-176" fmla="*/ 957386 h 2170723"/>
              <a:gd name="connsiteX9-177" fmla="*/ 2807677 w 4984261"/>
              <a:gd name="connsiteY9-178" fmla="*/ 881186 h 2170723"/>
              <a:gd name="connsiteX10-179" fmla="*/ 2655277 w 4984261"/>
              <a:gd name="connsiteY10-180" fmla="*/ 119185 h 2170723"/>
              <a:gd name="connsiteX11-181" fmla="*/ 1843454 w 4984261"/>
              <a:gd name="connsiteY11-182" fmla="*/ 166077 h 2170723"/>
              <a:gd name="connsiteX12-183" fmla="*/ 1852246 w 4984261"/>
              <a:gd name="connsiteY12-184" fmla="*/ 895839 h 2170723"/>
              <a:gd name="connsiteX13-185" fmla="*/ 542192 w 4984261"/>
              <a:gd name="connsiteY13-186" fmla="*/ 895839 h 2170723"/>
              <a:gd name="connsiteX0-187" fmla="*/ 542192 w 5030176"/>
              <a:gd name="connsiteY0-188" fmla="*/ 895839 h 2170723"/>
              <a:gd name="connsiteX1-189" fmla="*/ 14654 w 5030176"/>
              <a:gd name="connsiteY1-190" fmla="*/ 1493716 h 2170723"/>
              <a:gd name="connsiteX2-191" fmla="*/ 454269 w 5030176"/>
              <a:gd name="connsiteY2-192" fmla="*/ 2082800 h 2170723"/>
              <a:gd name="connsiteX3-193" fmla="*/ 2036885 w 5030176"/>
              <a:gd name="connsiteY3-194" fmla="*/ 2021254 h 2170723"/>
              <a:gd name="connsiteX4-195" fmla="*/ 2350477 w 5030176"/>
              <a:gd name="connsiteY4-196" fmla="*/ 1566985 h 2170723"/>
              <a:gd name="connsiteX5-197" fmla="*/ 2960077 w 5030176"/>
              <a:gd name="connsiteY5-198" fmla="*/ 1566986 h 2170723"/>
              <a:gd name="connsiteX6-199" fmla="*/ 3223846 w 5030176"/>
              <a:gd name="connsiteY6-200" fmla="*/ 1950916 h 2170723"/>
              <a:gd name="connsiteX7-201" fmla="*/ 4712676 w 5030176"/>
              <a:gd name="connsiteY7-202" fmla="*/ 1871786 h 2170723"/>
              <a:gd name="connsiteX8-203" fmla="*/ 4712676 w 5030176"/>
              <a:gd name="connsiteY8-204" fmla="*/ 957386 h 2170723"/>
              <a:gd name="connsiteX9-205" fmla="*/ 2807677 w 5030176"/>
              <a:gd name="connsiteY9-206" fmla="*/ 881186 h 2170723"/>
              <a:gd name="connsiteX10-207" fmla="*/ 2655277 w 5030176"/>
              <a:gd name="connsiteY10-208" fmla="*/ 119185 h 2170723"/>
              <a:gd name="connsiteX11-209" fmla="*/ 1843454 w 5030176"/>
              <a:gd name="connsiteY11-210" fmla="*/ 166077 h 2170723"/>
              <a:gd name="connsiteX12-211" fmla="*/ 1852246 w 5030176"/>
              <a:gd name="connsiteY12-212" fmla="*/ 895839 h 2170723"/>
              <a:gd name="connsiteX13-213" fmla="*/ 542192 w 5030176"/>
              <a:gd name="connsiteY13-214" fmla="*/ 895839 h 2170723"/>
              <a:gd name="connsiteX0-215" fmla="*/ 542192 w 5030176"/>
              <a:gd name="connsiteY0-216" fmla="*/ 895839 h 2170723"/>
              <a:gd name="connsiteX1-217" fmla="*/ 14654 w 5030176"/>
              <a:gd name="connsiteY1-218" fmla="*/ 1493716 h 2170723"/>
              <a:gd name="connsiteX2-219" fmla="*/ 454269 w 5030176"/>
              <a:gd name="connsiteY2-220" fmla="*/ 2082800 h 2170723"/>
              <a:gd name="connsiteX3-221" fmla="*/ 2036885 w 5030176"/>
              <a:gd name="connsiteY3-222" fmla="*/ 2021254 h 2170723"/>
              <a:gd name="connsiteX4-223" fmla="*/ 2350475 w 5030176"/>
              <a:gd name="connsiteY4-224" fmla="*/ 1490786 h 2170723"/>
              <a:gd name="connsiteX5-225" fmla="*/ 2960077 w 5030176"/>
              <a:gd name="connsiteY5-226" fmla="*/ 1566986 h 2170723"/>
              <a:gd name="connsiteX6-227" fmla="*/ 3223846 w 5030176"/>
              <a:gd name="connsiteY6-228" fmla="*/ 1950916 h 2170723"/>
              <a:gd name="connsiteX7-229" fmla="*/ 4712676 w 5030176"/>
              <a:gd name="connsiteY7-230" fmla="*/ 1871786 h 2170723"/>
              <a:gd name="connsiteX8-231" fmla="*/ 4712676 w 5030176"/>
              <a:gd name="connsiteY8-232" fmla="*/ 957386 h 2170723"/>
              <a:gd name="connsiteX9-233" fmla="*/ 2807677 w 5030176"/>
              <a:gd name="connsiteY9-234" fmla="*/ 881186 h 2170723"/>
              <a:gd name="connsiteX10-235" fmla="*/ 2655277 w 5030176"/>
              <a:gd name="connsiteY10-236" fmla="*/ 119185 h 2170723"/>
              <a:gd name="connsiteX11-237" fmla="*/ 1843454 w 5030176"/>
              <a:gd name="connsiteY11-238" fmla="*/ 166077 h 2170723"/>
              <a:gd name="connsiteX12-239" fmla="*/ 1852246 w 5030176"/>
              <a:gd name="connsiteY12-240" fmla="*/ 895839 h 2170723"/>
              <a:gd name="connsiteX13-241" fmla="*/ 542192 w 5030176"/>
              <a:gd name="connsiteY13-242" fmla="*/ 895839 h 2170723"/>
              <a:gd name="connsiteX0-243" fmla="*/ 542192 w 5030176"/>
              <a:gd name="connsiteY0-244" fmla="*/ 895839 h 2170723"/>
              <a:gd name="connsiteX1-245" fmla="*/ 14654 w 5030176"/>
              <a:gd name="connsiteY1-246" fmla="*/ 1493716 h 2170723"/>
              <a:gd name="connsiteX2-247" fmla="*/ 454269 w 5030176"/>
              <a:gd name="connsiteY2-248" fmla="*/ 2082800 h 2170723"/>
              <a:gd name="connsiteX3-249" fmla="*/ 2036885 w 5030176"/>
              <a:gd name="connsiteY3-250" fmla="*/ 2021254 h 2170723"/>
              <a:gd name="connsiteX4-251" fmla="*/ 2350475 w 5030176"/>
              <a:gd name="connsiteY4-252" fmla="*/ 1490786 h 2170723"/>
              <a:gd name="connsiteX5-253" fmla="*/ 2960075 w 5030176"/>
              <a:gd name="connsiteY5-254" fmla="*/ 1414586 h 2170723"/>
              <a:gd name="connsiteX6-255" fmla="*/ 3223846 w 5030176"/>
              <a:gd name="connsiteY6-256" fmla="*/ 1950916 h 2170723"/>
              <a:gd name="connsiteX7-257" fmla="*/ 4712676 w 5030176"/>
              <a:gd name="connsiteY7-258" fmla="*/ 1871786 h 2170723"/>
              <a:gd name="connsiteX8-259" fmla="*/ 4712676 w 5030176"/>
              <a:gd name="connsiteY8-260" fmla="*/ 957386 h 2170723"/>
              <a:gd name="connsiteX9-261" fmla="*/ 2807677 w 5030176"/>
              <a:gd name="connsiteY9-262" fmla="*/ 881186 h 2170723"/>
              <a:gd name="connsiteX10-263" fmla="*/ 2655277 w 5030176"/>
              <a:gd name="connsiteY10-264" fmla="*/ 119185 h 2170723"/>
              <a:gd name="connsiteX11-265" fmla="*/ 1843454 w 5030176"/>
              <a:gd name="connsiteY11-266" fmla="*/ 166077 h 2170723"/>
              <a:gd name="connsiteX12-267" fmla="*/ 1852246 w 5030176"/>
              <a:gd name="connsiteY12-268" fmla="*/ 895839 h 2170723"/>
              <a:gd name="connsiteX13-269" fmla="*/ 542192 w 5030176"/>
              <a:gd name="connsiteY13-270" fmla="*/ 895839 h 21707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157" y="connsiteY13-158"/>
              </a:cxn>
            </a:cxnLst>
            <a:rect l="l" t="t" r="r" b="b"/>
            <a:pathLst>
              <a:path w="5030176" h="2170723">
                <a:moveTo>
                  <a:pt x="542192" y="895839"/>
                </a:moveTo>
                <a:cubicBezTo>
                  <a:pt x="235927" y="995485"/>
                  <a:pt x="29308" y="1295889"/>
                  <a:pt x="14654" y="1493716"/>
                </a:cubicBezTo>
                <a:cubicBezTo>
                  <a:pt x="0" y="1691543"/>
                  <a:pt x="117231" y="1994877"/>
                  <a:pt x="454269" y="2082800"/>
                </a:cubicBezTo>
                <a:cubicBezTo>
                  <a:pt x="791307" y="2170723"/>
                  <a:pt x="1720851" y="2119923"/>
                  <a:pt x="2036885" y="2021254"/>
                </a:cubicBezTo>
                <a:cubicBezTo>
                  <a:pt x="2352919" y="1922585"/>
                  <a:pt x="2196610" y="1591897"/>
                  <a:pt x="2350475" y="1490786"/>
                </a:cubicBezTo>
                <a:cubicBezTo>
                  <a:pt x="2504340" y="1389675"/>
                  <a:pt x="2814513" y="1337898"/>
                  <a:pt x="2960075" y="1414586"/>
                </a:cubicBezTo>
                <a:cubicBezTo>
                  <a:pt x="3105637" y="1491274"/>
                  <a:pt x="2931746" y="1874716"/>
                  <a:pt x="3223846" y="1950916"/>
                </a:cubicBezTo>
                <a:cubicBezTo>
                  <a:pt x="3515946" y="2027116"/>
                  <a:pt x="4464538" y="2037374"/>
                  <a:pt x="4712676" y="1871786"/>
                </a:cubicBezTo>
                <a:cubicBezTo>
                  <a:pt x="4960814" y="1706198"/>
                  <a:pt x="5030176" y="1122486"/>
                  <a:pt x="4712676" y="957386"/>
                </a:cubicBezTo>
                <a:cubicBezTo>
                  <a:pt x="4395176" y="792286"/>
                  <a:pt x="3150577" y="1020886"/>
                  <a:pt x="2807677" y="881186"/>
                </a:cubicBezTo>
                <a:cubicBezTo>
                  <a:pt x="2464777" y="741486"/>
                  <a:pt x="2815981" y="238370"/>
                  <a:pt x="2655277" y="119185"/>
                </a:cubicBezTo>
                <a:cubicBezTo>
                  <a:pt x="2494573" y="0"/>
                  <a:pt x="1977292" y="36635"/>
                  <a:pt x="1843454" y="166077"/>
                </a:cubicBezTo>
                <a:cubicBezTo>
                  <a:pt x="1709616" y="295519"/>
                  <a:pt x="2064727" y="775677"/>
                  <a:pt x="1852246" y="895839"/>
                </a:cubicBezTo>
                <a:cubicBezTo>
                  <a:pt x="1639765" y="1016001"/>
                  <a:pt x="848457" y="796193"/>
                  <a:pt x="542192" y="895839"/>
                </a:cubicBezTo>
                <a:close/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 Example: Romania</a:t>
            </a:r>
            <a:endParaRPr 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438400" y="1600200"/>
            <a:ext cx="7315200" cy="4379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Searching with a Search Tree</a:t>
            </a:r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  <a:endParaRPr lang="en-US" dirty="0"/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  <a:endParaRPr lang="en-US" dirty="0"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2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General</a:t>
            </a:r>
            <a:r>
              <a:rPr lang="en-US" dirty="0"/>
              <a:t> Tree Search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4114799"/>
            <a:ext cx="86106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  <a:endParaRPr lang="en-US" sz="2400" dirty="0"/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  <a:endParaRPr lang="en-US" sz="2800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29883" y="1371603"/>
            <a:ext cx="8199920" cy="2743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6388" name="Group 4"/>
          <p:cNvGrpSpPr/>
          <p:nvPr/>
        </p:nvGrpSpPr>
        <p:grpSpPr bwMode="auto">
          <a:xfrm>
            <a:off x="4491037" y="1355725"/>
            <a:ext cx="3205163" cy="1768475"/>
            <a:chOff x="816" y="1056"/>
            <a:chExt cx="4176" cy="2304"/>
          </a:xfrm>
        </p:grpSpPr>
        <p:grpSp>
          <p:nvGrpSpPr>
            <p:cNvPr id="16389" name="Group 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6391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6392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6393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6394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6395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6396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6397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6398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6399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6400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6402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6403" name="AutoShape 18"/>
              <p:cNvCxnSpPr>
                <a:cxnSpLocks noChangeShapeType="1"/>
                <a:stCxn id="16391" idx="5"/>
                <a:endCxn id="16395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4" name="AutoShape 19"/>
              <p:cNvCxnSpPr>
                <a:cxnSpLocks noChangeShapeType="1"/>
                <a:stCxn id="16395" idx="5"/>
                <a:endCxn id="16396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5" name="AutoShape 20"/>
              <p:cNvCxnSpPr>
                <a:cxnSpLocks noChangeShapeType="1"/>
                <a:stCxn id="16399" idx="3"/>
                <a:endCxn id="16396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6" name="AutoShape 21"/>
              <p:cNvCxnSpPr>
                <a:cxnSpLocks noChangeShapeType="1"/>
                <a:stCxn id="16399" idx="2"/>
                <a:endCxn id="16395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7" name="AutoShape 22"/>
              <p:cNvCxnSpPr>
                <a:cxnSpLocks noChangeShapeType="1"/>
                <a:stCxn id="16398" idx="4"/>
                <a:endCxn id="16399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8" name="AutoShape 23"/>
              <p:cNvCxnSpPr>
                <a:cxnSpLocks noChangeShapeType="1"/>
                <a:stCxn id="16398" idx="5"/>
                <a:endCxn id="16402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09" name="AutoShape 24"/>
              <p:cNvCxnSpPr>
                <a:cxnSpLocks noChangeShapeType="1"/>
                <a:stCxn id="16402" idx="0"/>
                <a:endCxn id="16401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0" name="AutoShape 25"/>
              <p:cNvCxnSpPr>
                <a:cxnSpLocks noChangeShapeType="1"/>
                <a:stCxn id="16401" idx="0"/>
                <a:endCxn id="16392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1" name="AutoShape 26"/>
              <p:cNvCxnSpPr>
                <a:cxnSpLocks noChangeShapeType="1"/>
                <a:stCxn id="16391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2" name="AutoShape 27"/>
              <p:cNvCxnSpPr>
                <a:cxnSpLocks noChangeShapeType="1"/>
                <a:stCxn id="16393" idx="1"/>
                <a:endCxn id="16394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3" name="AutoShape 28"/>
              <p:cNvCxnSpPr>
                <a:cxnSpLocks noChangeShapeType="1"/>
                <a:endCxn id="16400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4" name="AutoShape 29"/>
              <p:cNvCxnSpPr>
                <a:cxnSpLocks noChangeShapeType="1"/>
                <a:stCxn id="16397" idx="2"/>
                <a:endCxn id="16400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5" name="AutoShape 30"/>
              <p:cNvCxnSpPr>
                <a:cxnSpLocks noChangeShapeType="1"/>
                <a:stCxn id="16393" idx="7"/>
                <a:endCxn id="16397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6" name="AutoShape 31"/>
              <p:cNvCxnSpPr>
                <a:cxnSpLocks noChangeShapeType="1"/>
                <a:stCxn id="16393" idx="6"/>
                <a:endCxn id="16398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7" name="AutoShape 32"/>
              <p:cNvCxnSpPr>
                <a:cxnSpLocks noChangeShapeType="1"/>
                <a:stCxn id="16401" idx="1"/>
                <a:endCxn id="16397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6418" name="AutoShape 33"/>
              <p:cNvCxnSpPr>
                <a:cxnSpLocks noChangeShapeType="1"/>
                <a:stCxn id="16391" idx="6"/>
                <a:endCxn id="16398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6390" name="AutoShape 34"/>
            <p:cNvCxnSpPr>
              <a:cxnSpLocks noChangeShapeType="1"/>
              <a:stCxn id="16396" idx="6"/>
              <a:endCxn id="16402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Example: Tree Search</a:t>
            </a:r>
            <a:endParaRPr lang="en-US" dirty="0"/>
          </a:p>
        </p:txBody>
      </p:sp>
      <p:cxnSp>
        <p:nvCxnSpPr>
          <p:cNvPr id="19601" name="AutoShape 11"/>
          <p:cNvCxnSpPr>
            <a:cxnSpLocks noChangeShapeType="1"/>
            <a:stCxn id="19597" idx="2"/>
          </p:cNvCxnSpPr>
          <p:nvPr/>
        </p:nvCxnSpPr>
        <p:spPr bwMode="auto">
          <a:xfrm flipH="1">
            <a:off x="723900" y="4299859"/>
            <a:ext cx="533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02" name="AutoShape 12"/>
          <p:cNvCxnSpPr>
            <a:cxnSpLocks noChangeShapeType="1"/>
            <a:stCxn id="19597" idx="2"/>
          </p:cNvCxnSpPr>
          <p:nvPr/>
        </p:nvCxnSpPr>
        <p:spPr bwMode="auto">
          <a:xfrm>
            <a:off x="1257300" y="4299859"/>
            <a:ext cx="1524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grpSp>
        <p:nvGrpSpPr>
          <p:cNvPr id="19491" name="Group 19490"/>
          <p:cNvGrpSpPr/>
          <p:nvPr/>
        </p:nvGrpSpPr>
        <p:grpSpPr>
          <a:xfrm>
            <a:off x="533400" y="4781022"/>
            <a:ext cx="1066800" cy="535556"/>
            <a:chOff x="3124200" y="4781022"/>
            <a:chExt cx="1066800" cy="535556"/>
          </a:xfrm>
        </p:grpSpPr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31242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  <a:endParaRPr lang="en-US" i="1" dirty="0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3810000" y="4946989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cxnSp>
          <p:nvCxnSpPr>
            <p:cNvPr id="19603" name="AutoShape 13"/>
            <p:cNvCxnSpPr>
              <a:cxnSpLocks noChangeShapeType="1"/>
              <a:endCxn id="19595" idx="0"/>
            </p:cNvCxnSpPr>
            <p:nvPr/>
          </p:nvCxnSpPr>
          <p:spPr bwMode="auto">
            <a:xfrm>
              <a:off x="33147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endCxn id="19599" idx="0"/>
            </p:cNvCxnSpPr>
            <p:nvPr/>
          </p:nvCxnSpPr>
          <p:spPr bwMode="auto">
            <a:xfrm>
              <a:off x="4000500" y="4781022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19633" name="Text Box 17"/>
          <p:cNvSpPr txBox="1">
            <a:spLocks noChangeArrowheads="1"/>
          </p:cNvSpPr>
          <p:nvPr/>
        </p:nvSpPr>
        <p:spPr bwMode="auto">
          <a:xfrm>
            <a:off x="3276600" y="4934436"/>
            <a:ext cx="381000" cy="3695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p</a:t>
            </a:r>
            <a:endParaRPr lang="en-US" i="1" dirty="0"/>
          </a:p>
        </p:txBody>
      </p:sp>
      <p:sp>
        <p:nvSpPr>
          <p:cNvPr id="19638" name="Text Box 22"/>
          <p:cNvSpPr txBox="1">
            <a:spLocks noChangeArrowheads="1"/>
          </p:cNvSpPr>
          <p:nvPr/>
        </p:nvSpPr>
        <p:spPr bwMode="auto">
          <a:xfrm>
            <a:off x="3276600" y="5415600"/>
            <a:ext cx="381000" cy="36958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/>
              <a:t>q</a:t>
            </a:r>
            <a:endParaRPr lang="en-US" i="1" dirty="0"/>
          </a:p>
        </p:txBody>
      </p:sp>
      <p:grpSp>
        <p:nvGrpSpPr>
          <p:cNvPr id="19488" name="Group 19487"/>
          <p:cNvGrpSpPr/>
          <p:nvPr/>
        </p:nvGrpSpPr>
        <p:grpSpPr>
          <a:xfrm>
            <a:off x="3390900" y="4232914"/>
            <a:ext cx="1638300" cy="2020886"/>
            <a:chOff x="5981700" y="4232914"/>
            <a:chExt cx="1638300" cy="2020886"/>
          </a:xfrm>
        </p:grpSpPr>
        <p:sp>
          <p:nvSpPr>
            <p:cNvPr id="19634" name="Text Box 18"/>
            <p:cNvSpPr txBox="1">
              <a:spLocks noChangeArrowheads="1"/>
            </p:cNvSpPr>
            <p:nvPr/>
          </p:nvSpPr>
          <p:spPr bwMode="auto">
            <a:xfrm>
              <a:off x="60960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19635" name="Text Box 19"/>
            <p:cNvSpPr txBox="1">
              <a:spLocks noChangeArrowheads="1"/>
            </p:cNvSpPr>
            <p:nvPr/>
          </p:nvSpPr>
          <p:spPr bwMode="auto">
            <a:xfrm>
              <a:off x="67818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19636" name="Text Box 20"/>
            <p:cNvSpPr txBox="1">
              <a:spLocks noChangeArrowheads="1"/>
            </p:cNvSpPr>
            <p:nvPr/>
          </p:nvSpPr>
          <p:spPr bwMode="auto">
            <a:xfrm>
              <a:off x="67818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  <a:endParaRPr lang="en-US" i="1"/>
            </a:p>
          </p:txBody>
        </p:sp>
        <p:sp>
          <p:nvSpPr>
            <p:cNvPr id="19637" name="Text Box 21"/>
            <p:cNvSpPr txBox="1">
              <a:spLocks noChangeArrowheads="1"/>
            </p:cNvSpPr>
            <p:nvPr/>
          </p:nvSpPr>
          <p:spPr bwMode="auto">
            <a:xfrm>
              <a:off x="6324600" y="493443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19639" name="Text Box 23"/>
            <p:cNvSpPr txBox="1">
              <a:spLocks noChangeArrowheads="1"/>
            </p:cNvSpPr>
            <p:nvPr/>
          </p:nvSpPr>
          <p:spPr bwMode="auto">
            <a:xfrm>
              <a:off x="6553200" y="541560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19640" name="Text Box 24"/>
            <p:cNvSpPr txBox="1">
              <a:spLocks noChangeArrowheads="1"/>
            </p:cNvSpPr>
            <p:nvPr/>
          </p:nvSpPr>
          <p:spPr bwMode="auto">
            <a:xfrm>
              <a:off x="6858000" y="5469992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  <a:endParaRPr lang="en-US" sz="1600" dirty="0"/>
            </a:p>
          </p:txBody>
        </p:sp>
        <p:sp>
          <p:nvSpPr>
            <p:cNvPr id="19641" name="Text Box 25"/>
            <p:cNvSpPr txBox="1">
              <a:spLocks noChangeArrowheads="1"/>
            </p:cNvSpPr>
            <p:nvPr/>
          </p:nvSpPr>
          <p:spPr bwMode="auto">
            <a:xfrm>
              <a:off x="6553200" y="588421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cxnSp>
          <p:nvCxnSpPr>
            <p:cNvPr id="19642" name="AutoShape 26"/>
            <p:cNvCxnSpPr>
              <a:cxnSpLocks noChangeShapeType="1"/>
              <a:stCxn id="19632" idx="2"/>
              <a:endCxn id="19634" idx="0"/>
            </p:cNvCxnSpPr>
            <p:nvPr/>
          </p:nvCxnSpPr>
          <p:spPr bwMode="auto">
            <a:xfrm flipH="1">
              <a:off x="6286500" y="4232914"/>
              <a:ext cx="3810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3" name="AutoShape 27"/>
            <p:cNvCxnSpPr>
              <a:cxnSpLocks noChangeShapeType="1"/>
              <a:stCxn id="19632" idx="2"/>
              <a:endCxn id="19636" idx="0"/>
            </p:cNvCxnSpPr>
            <p:nvPr/>
          </p:nvCxnSpPr>
          <p:spPr bwMode="auto">
            <a:xfrm>
              <a:off x="6667500" y="4232914"/>
              <a:ext cx="304800" cy="16596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4" name="AutoShape 28"/>
            <p:cNvCxnSpPr>
              <a:cxnSpLocks noChangeShapeType="1"/>
              <a:stCxn id="19634" idx="2"/>
              <a:endCxn id="19633" idx="0"/>
            </p:cNvCxnSpPr>
            <p:nvPr/>
          </p:nvCxnSpPr>
          <p:spPr bwMode="auto">
            <a:xfrm flipH="1">
              <a:off x="5981700" y="4768470"/>
              <a:ext cx="3048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5" name="AutoShape 29"/>
            <p:cNvCxnSpPr>
              <a:cxnSpLocks noChangeShapeType="1"/>
              <a:stCxn id="19634" idx="2"/>
              <a:endCxn id="19637" idx="0"/>
            </p:cNvCxnSpPr>
            <p:nvPr/>
          </p:nvCxnSpPr>
          <p:spPr bwMode="auto">
            <a:xfrm>
              <a:off x="6286500" y="4768470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6" name="AutoShape 30"/>
            <p:cNvCxnSpPr>
              <a:cxnSpLocks noChangeShapeType="1"/>
              <a:stCxn id="19636" idx="2"/>
              <a:endCxn id="19635" idx="0"/>
            </p:cNvCxnSpPr>
            <p:nvPr/>
          </p:nvCxnSpPr>
          <p:spPr bwMode="auto">
            <a:xfrm>
              <a:off x="6972300" y="4768470"/>
              <a:ext cx="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7" name="AutoShape 31"/>
            <p:cNvCxnSpPr>
              <a:cxnSpLocks noChangeShapeType="1"/>
              <a:stCxn id="19633" idx="2"/>
              <a:endCxn id="19638" idx="0"/>
            </p:cNvCxnSpPr>
            <p:nvPr/>
          </p:nvCxnSpPr>
          <p:spPr bwMode="auto">
            <a:xfrm>
              <a:off x="5981700" y="5304025"/>
              <a:ext cx="0" cy="1115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8" name="AutoShape 32"/>
            <p:cNvCxnSpPr>
              <a:cxnSpLocks noChangeShapeType="1"/>
              <a:stCxn id="19635" idx="2"/>
              <a:endCxn id="19639" idx="0"/>
            </p:cNvCxnSpPr>
            <p:nvPr/>
          </p:nvCxnSpPr>
          <p:spPr bwMode="auto">
            <a:xfrm flipH="1">
              <a:off x="6743700" y="5304026"/>
              <a:ext cx="22860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49" name="AutoShape 33"/>
            <p:cNvCxnSpPr>
              <a:cxnSpLocks noChangeShapeType="1"/>
              <a:stCxn id="19635" idx="2"/>
              <a:endCxn id="19640" idx="0"/>
            </p:cNvCxnSpPr>
            <p:nvPr/>
          </p:nvCxnSpPr>
          <p:spPr bwMode="auto">
            <a:xfrm>
              <a:off x="6972300" y="5304026"/>
              <a:ext cx="2667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50" name="AutoShape 34"/>
            <p:cNvCxnSpPr>
              <a:cxnSpLocks noChangeShapeType="1"/>
              <a:stCxn id="19639" idx="2"/>
              <a:endCxn id="19641" idx="0"/>
            </p:cNvCxnSpPr>
            <p:nvPr/>
          </p:nvCxnSpPr>
          <p:spPr bwMode="auto">
            <a:xfrm>
              <a:off x="6743700" y="5785189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31" name="Group 30"/>
          <p:cNvGrpSpPr/>
          <p:nvPr/>
        </p:nvGrpSpPr>
        <p:grpSpPr>
          <a:xfrm>
            <a:off x="5638800" y="4232914"/>
            <a:ext cx="381000" cy="493716"/>
            <a:chOff x="8229600" y="4232914"/>
            <a:chExt cx="381000" cy="493716"/>
          </a:xfrm>
        </p:grpSpPr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8229600" y="435704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8420100" y="4232914"/>
              <a:ext cx="0" cy="1241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cxnSp>
        <p:nvCxnSpPr>
          <p:cNvPr id="19623" name="AutoShape 48"/>
          <p:cNvCxnSpPr>
            <a:cxnSpLocks noChangeShapeType="1"/>
            <a:stCxn id="19613" idx="2"/>
            <a:endCxn id="19615" idx="0"/>
          </p:cNvCxnSpPr>
          <p:nvPr/>
        </p:nvCxnSpPr>
        <p:spPr bwMode="auto">
          <a:xfrm flipH="1">
            <a:off x="1866900" y="4768470"/>
            <a:ext cx="3810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24" name="AutoShape 49"/>
          <p:cNvCxnSpPr>
            <a:cxnSpLocks noChangeShapeType="1"/>
            <a:stCxn id="19613" idx="2"/>
            <a:endCxn id="19617" idx="0"/>
          </p:cNvCxnSpPr>
          <p:nvPr/>
        </p:nvCxnSpPr>
        <p:spPr bwMode="auto">
          <a:xfrm>
            <a:off x="2247900" y="4768470"/>
            <a:ext cx="3048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grpSp>
        <p:nvGrpSpPr>
          <p:cNvPr id="19492" name="Group 19491"/>
          <p:cNvGrpSpPr/>
          <p:nvPr/>
        </p:nvGrpSpPr>
        <p:grpSpPr>
          <a:xfrm>
            <a:off x="1866900" y="5304026"/>
            <a:ext cx="419100" cy="535555"/>
            <a:chOff x="4457700" y="5304026"/>
            <a:chExt cx="419100" cy="535555"/>
          </a:xfrm>
        </p:grpSpPr>
        <p:sp>
          <p:nvSpPr>
            <p:cNvPr id="19618" name="Text Box 43"/>
            <p:cNvSpPr txBox="1">
              <a:spLocks noChangeArrowheads="1"/>
            </p:cNvSpPr>
            <p:nvPr/>
          </p:nvSpPr>
          <p:spPr bwMode="auto">
            <a:xfrm>
              <a:off x="44958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q</a:t>
              </a:r>
              <a:endParaRPr lang="en-US" i="1" dirty="0"/>
            </a:p>
          </p:txBody>
        </p:sp>
        <p:cxnSp>
          <p:nvCxnSpPr>
            <p:cNvPr id="19626" name="AutoShape 51"/>
            <p:cNvCxnSpPr>
              <a:cxnSpLocks noChangeShapeType="1"/>
              <a:stCxn id="19615" idx="2"/>
              <a:endCxn id="19618" idx="0"/>
            </p:cNvCxnSpPr>
            <p:nvPr/>
          </p:nvCxnSpPr>
          <p:spPr bwMode="auto">
            <a:xfrm>
              <a:off x="44577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cxnSp>
        <p:nvCxnSpPr>
          <p:cNvPr id="19627" name="AutoShape 52"/>
          <p:cNvCxnSpPr>
            <a:cxnSpLocks noChangeShapeType="1"/>
            <a:stCxn id="19617" idx="2"/>
            <a:endCxn id="19616" idx="0"/>
          </p:cNvCxnSpPr>
          <p:nvPr/>
        </p:nvCxnSpPr>
        <p:spPr bwMode="auto">
          <a:xfrm>
            <a:off x="2552700" y="5304026"/>
            <a:ext cx="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grpSp>
        <p:nvGrpSpPr>
          <p:cNvPr id="19493" name="Group 19492"/>
          <p:cNvGrpSpPr/>
          <p:nvPr/>
        </p:nvGrpSpPr>
        <p:grpSpPr>
          <a:xfrm>
            <a:off x="1447800" y="5304026"/>
            <a:ext cx="419100" cy="1016719"/>
            <a:chOff x="4038600" y="5304026"/>
            <a:chExt cx="419100" cy="1016719"/>
          </a:xfrm>
        </p:grpSpPr>
        <p:sp>
          <p:nvSpPr>
            <p:cNvPr id="19614" name="Text Box 39"/>
            <p:cNvSpPr txBox="1">
              <a:spLocks noChangeArrowheads="1"/>
            </p:cNvSpPr>
            <p:nvPr/>
          </p:nvSpPr>
          <p:spPr bwMode="auto">
            <a:xfrm>
              <a:off x="40386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  <a:endParaRPr lang="en-US" i="1" dirty="0"/>
            </a:p>
          </p:txBody>
        </p:sp>
        <p:sp>
          <p:nvSpPr>
            <p:cNvPr id="19619" name="Text Box 44"/>
            <p:cNvSpPr txBox="1">
              <a:spLocks noChangeArrowheads="1"/>
            </p:cNvSpPr>
            <p:nvPr/>
          </p:nvSpPr>
          <p:spPr bwMode="auto">
            <a:xfrm>
              <a:off x="40386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25" name="AutoShape 50"/>
            <p:cNvCxnSpPr>
              <a:cxnSpLocks noChangeShapeType="1"/>
              <a:stCxn id="19615" idx="2"/>
              <a:endCxn id="19614" idx="0"/>
            </p:cNvCxnSpPr>
            <p:nvPr/>
          </p:nvCxnSpPr>
          <p:spPr bwMode="auto">
            <a:xfrm flipH="1">
              <a:off x="4229100" y="5304026"/>
              <a:ext cx="228600" cy="16596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28" name="AutoShape 53"/>
            <p:cNvCxnSpPr>
              <a:cxnSpLocks noChangeShapeType="1"/>
              <a:stCxn id="19614" idx="2"/>
              <a:endCxn id="19619" idx="0"/>
            </p:cNvCxnSpPr>
            <p:nvPr/>
          </p:nvCxnSpPr>
          <p:spPr bwMode="auto">
            <a:xfrm>
              <a:off x="4229100" y="5839582"/>
              <a:ext cx="0" cy="1115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cxnSp>
        <p:nvCxnSpPr>
          <p:cNvPr id="19629" name="AutoShape 54"/>
          <p:cNvCxnSpPr>
            <a:cxnSpLocks noChangeShapeType="1"/>
            <a:stCxn id="19616" idx="2"/>
            <a:endCxn id="19620" idx="0"/>
          </p:cNvCxnSpPr>
          <p:nvPr/>
        </p:nvCxnSpPr>
        <p:spPr bwMode="auto">
          <a:xfrm flipH="1">
            <a:off x="2324100" y="5839582"/>
            <a:ext cx="228600" cy="111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30" name="AutoShape 55"/>
          <p:cNvCxnSpPr>
            <a:cxnSpLocks noChangeShapeType="1"/>
            <a:stCxn id="19616" idx="2"/>
            <a:endCxn id="19621" idx="0"/>
          </p:cNvCxnSpPr>
          <p:nvPr/>
        </p:nvCxnSpPr>
        <p:spPr bwMode="auto">
          <a:xfrm>
            <a:off x="2552700" y="5839582"/>
            <a:ext cx="266700" cy="16596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grpSp>
        <p:nvGrpSpPr>
          <p:cNvPr id="19490" name="Group 19489"/>
          <p:cNvGrpSpPr/>
          <p:nvPr/>
        </p:nvGrpSpPr>
        <p:grpSpPr>
          <a:xfrm>
            <a:off x="2133600" y="6320745"/>
            <a:ext cx="381000" cy="468611"/>
            <a:chOff x="4724400" y="6320745"/>
            <a:chExt cx="381000" cy="468611"/>
          </a:xfrm>
        </p:grpSpPr>
        <p:sp>
          <p:nvSpPr>
            <p:cNvPr id="19622" name="Text Box 47"/>
            <p:cNvSpPr txBox="1">
              <a:spLocks noChangeArrowheads="1"/>
            </p:cNvSpPr>
            <p:nvPr/>
          </p:nvSpPr>
          <p:spPr bwMode="auto">
            <a:xfrm>
              <a:off x="4724400" y="641976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a</a:t>
              </a:r>
              <a:endParaRPr lang="en-US" i="1" dirty="0"/>
            </a:p>
          </p:txBody>
        </p:sp>
        <p:cxnSp>
          <p:nvCxnSpPr>
            <p:cNvPr id="19631" name="AutoShape 56"/>
            <p:cNvCxnSpPr>
              <a:cxnSpLocks noChangeShapeType="1"/>
              <a:stCxn id="19620" idx="2"/>
              <a:endCxn id="19622" idx="0"/>
            </p:cNvCxnSpPr>
            <p:nvPr/>
          </p:nvCxnSpPr>
          <p:spPr bwMode="auto">
            <a:xfrm>
              <a:off x="4914900" y="6320745"/>
              <a:ext cx="0" cy="9902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cxnSp>
        <p:nvCxnSpPr>
          <p:cNvPr id="19609" name="AutoShape 57"/>
          <p:cNvCxnSpPr>
            <a:cxnSpLocks noChangeShapeType="1"/>
            <a:stCxn id="19597" idx="2"/>
            <a:endCxn id="19613" idx="0"/>
          </p:cNvCxnSpPr>
          <p:nvPr/>
        </p:nvCxnSpPr>
        <p:spPr bwMode="auto">
          <a:xfrm>
            <a:off x="1257300" y="4299859"/>
            <a:ext cx="990600" cy="9902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10" name="AutoShape 58"/>
          <p:cNvCxnSpPr>
            <a:cxnSpLocks noChangeShapeType="1"/>
            <a:stCxn id="19594" idx="2"/>
            <a:endCxn id="19597" idx="0"/>
          </p:cNvCxnSpPr>
          <p:nvPr/>
        </p:nvCxnSpPr>
        <p:spPr bwMode="auto">
          <a:xfrm flipH="1">
            <a:off x="1257300" y="3772671"/>
            <a:ext cx="2438400" cy="15759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11" name="AutoShape 59"/>
          <p:cNvCxnSpPr>
            <a:cxnSpLocks noChangeShapeType="1"/>
            <a:stCxn id="19594" idx="2"/>
            <a:endCxn id="19632" idx="0"/>
          </p:cNvCxnSpPr>
          <p:nvPr/>
        </p:nvCxnSpPr>
        <p:spPr bwMode="auto">
          <a:xfrm>
            <a:off x="3695700" y="3772671"/>
            <a:ext cx="3810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612" name="AutoShape 60"/>
          <p:cNvCxnSpPr>
            <a:cxnSpLocks noChangeShapeType="1"/>
            <a:stCxn id="19594" idx="2"/>
            <a:endCxn id="19598" idx="0"/>
          </p:cNvCxnSpPr>
          <p:nvPr/>
        </p:nvCxnSpPr>
        <p:spPr bwMode="auto">
          <a:xfrm>
            <a:off x="3695700" y="3772671"/>
            <a:ext cx="2133600" cy="9065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1295399" y="3774188"/>
            <a:ext cx="2372609" cy="18821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1250427" y="4276725"/>
            <a:ext cx="990600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3554051" y="347909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1146879" y="397281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2099036" y="4438466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2410112" y="498423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2407173" y="5528044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2667000" y="603021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2265182" y="4772025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2559573" y="5268211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2580391" y="5847094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200400" y="3433765"/>
            <a:ext cx="990600" cy="338906"/>
            <a:chOff x="5791200" y="3433765"/>
            <a:chExt cx="990600" cy="3389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5791200" y="3433765"/>
              <a:ext cx="990600" cy="3389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08" name="Oval 163"/>
            <p:cNvSpPr>
              <a:spLocks noChangeArrowheads="1"/>
            </p:cNvSpPr>
            <p:nvPr/>
          </p:nvSpPr>
          <p:spPr bwMode="auto">
            <a:xfrm>
              <a:off x="6142037" y="3479805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66800" y="3930270"/>
            <a:ext cx="381000" cy="369589"/>
            <a:chOff x="3657600" y="3930270"/>
            <a:chExt cx="381000" cy="369589"/>
          </a:xfrm>
        </p:grpSpPr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657600" y="3930270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d</a:t>
              </a:r>
              <a:endParaRPr lang="en-US" i="1" dirty="0"/>
            </a:p>
          </p:txBody>
        </p:sp>
        <p:sp>
          <p:nvSpPr>
            <p:cNvPr id="797860" name="Oval 164"/>
            <p:cNvSpPr>
              <a:spLocks noChangeArrowheads="1"/>
            </p:cNvSpPr>
            <p:nvPr/>
          </p:nvSpPr>
          <p:spPr bwMode="auto">
            <a:xfrm>
              <a:off x="3730630" y="397351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886200" y="3863325"/>
            <a:ext cx="381000" cy="369589"/>
            <a:chOff x="6477000" y="3863325"/>
            <a:chExt cx="381000" cy="369589"/>
          </a:xfrm>
        </p:grpSpPr>
        <p:sp>
          <p:nvSpPr>
            <p:cNvPr id="19632" name="Text Box 16"/>
            <p:cNvSpPr txBox="1">
              <a:spLocks noChangeArrowheads="1"/>
            </p:cNvSpPr>
            <p:nvPr/>
          </p:nvSpPr>
          <p:spPr bwMode="auto">
            <a:xfrm>
              <a:off x="64770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  <a:endParaRPr lang="en-US" i="1" dirty="0"/>
            </a:p>
          </p:txBody>
        </p:sp>
        <p:sp>
          <p:nvSpPr>
            <p:cNvPr id="797861" name="Oval 165"/>
            <p:cNvSpPr>
              <a:spLocks noChangeArrowheads="1"/>
            </p:cNvSpPr>
            <p:nvPr/>
          </p:nvSpPr>
          <p:spPr bwMode="auto">
            <a:xfrm>
              <a:off x="6524630" y="39068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38800" y="3863325"/>
            <a:ext cx="381000" cy="369589"/>
            <a:chOff x="8229600" y="3863325"/>
            <a:chExt cx="381000" cy="369589"/>
          </a:xfrm>
        </p:grpSpPr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8229600" y="3863325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p</a:t>
              </a:r>
              <a:endParaRPr lang="en-US" i="1" dirty="0"/>
            </a:p>
          </p:txBody>
        </p:sp>
        <p:sp>
          <p:nvSpPr>
            <p:cNvPr id="797862" name="Oval 166"/>
            <p:cNvSpPr>
              <a:spLocks noChangeArrowheads="1"/>
            </p:cNvSpPr>
            <p:nvPr/>
          </p:nvSpPr>
          <p:spPr bwMode="auto">
            <a:xfrm>
              <a:off x="8269288" y="3922713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057400" y="4398881"/>
            <a:ext cx="381000" cy="369589"/>
            <a:chOff x="4648200" y="4398881"/>
            <a:chExt cx="381000" cy="369589"/>
          </a:xfrm>
        </p:grpSpPr>
        <p:sp>
          <p:nvSpPr>
            <p:cNvPr id="196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e</a:t>
              </a:r>
              <a:endParaRPr lang="en-US" i="1" dirty="0"/>
            </a:p>
          </p:txBody>
        </p:sp>
        <p:sp>
          <p:nvSpPr>
            <p:cNvPr id="797865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676400" y="4934437"/>
            <a:ext cx="381000" cy="369589"/>
            <a:chOff x="4267200" y="4934437"/>
            <a:chExt cx="381000" cy="369589"/>
          </a:xfrm>
        </p:grpSpPr>
        <p:sp>
          <p:nvSpPr>
            <p:cNvPr id="19615" name="Text Box 40"/>
            <p:cNvSpPr txBox="1">
              <a:spLocks noChangeArrowheads="1"/>
            </p:cNvSpPr>
            <p:nvPr/>
          </p:nvSpPr>
          <p:spPr bwMode="auto">
            <a:xfrm>
              <a:off x="42672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h</a:t>
              </a:r>
              <a:endParaRPr lang="en-US" i="1"/>
            </a:p>
          </p:txBody>
        </p:sp>
        <p:sp>
          <p:nvSpPr>
            <p:cNvPr id="797868" name="Oval 172"/>
            <p:cNvSpPr>
              <a:spLocks noChangeArrowheads="1"/>
            </p:cNvSpPr>
            <p:nvPr/>
          </p:nvSpPr>
          <p:spPr bwMode="auto">
            <a:xfrm>
              <a:off x="4327530" y="4983163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362200" y="4934437"/>
            <a:ext cx="381000" cy="369589"/>
            <a:chOff x="4953000" y="4934437"/>
            <a:chExt cx="381000" cy="369589"/>
          </a:xfrm>
        </p:grpSpPr>
        <p:sp>
          <p:nvSpPr>
            <p:cNvPr id="19617" name="Text Box 42"/>
            <p:cNvSpPr txBox="1">
              <a:spLocks noChangeArrowheads="1"/>
            </p:cNvSpPr>
            <p:nvPr/>
          </p:nvSpPr>
          <p:spPr bwMode="auto">
            <a:xfrm>
              <a:off x="4953000" y="4934437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r</a:t>
              </a:r>
              <a:endParaRPr lang="en-US" i="1"/>
            </a:p>
          </p:txBody>
        </p:sp>
        <p:sp>
          <p:nvSpPr>
            <p:cNvPr id="797869" name="Oval 173"/>
            <p:cNvSpPr>
              <a:spLocks noChangeArrowheads="1"/>
            </p:cNvSpPr>
            <p:nvPr/>
          </p:nvSpPr>
          <p:spPr bwMode="auto">
            <a:xfrm>
              <a:off x="5003805" y="4973639"/>
              <a:ext cx="290513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362200" y="5469992"/>
            <a:ext cx="381000" cy="369589"/>
            <a:chOff x="4953000" y="5469992"/>
            <a:chExt cx="381000" cy="369589"/>
          </a:xfrm>
        </p:grpSpPr>
        <p:sp>
          <p:nvSpPr>
            <p:cNvPr id="19616" name="Text Box 41"/>
            <p:cNvSpPr txBox="1">
              <a:spLocks noChangeArrowheads="1"/>
            </p:cNvSpPr>
            <p:nvPr/>
          </p:nvSpPr>
          <p:spPr bwMode="auto">
            <a:xfrm>
              <a:off x="4953000" y="5469992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797873" name="Oval 177"/>
            <p:cNvSpPr>
              <a:spLocks noChangeArrowheads="1"/>
            </p:cNvSpPr>
            <p:nvPr/>
          </p:nvSpPr>
          <p:spPr bwMode="auto">
            <a:xfrm>
              <a:off x="4994281" y="5521330"/>
              <a:ext cx="290513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133600" y="5951156"/>
            <a:ext cx="381000" cy="369589"/>
            <a:chOff x="4724400" y="5951156"/>
            <a:chExt cx="381000" cy="369589"/>
          </a:xfrm>
        </p:grpSpPr>
        <p:sp>
          <p:nvSpPr>
            <p:cNvPr id="19620" name="Text Box 45"/>
            <p:cNvSpPr txBox="1">
              <a:spLocks noChangeArrowheads="1"/>
            </p:cNvSpPr>
            <p:nvPr/>
          </p:nvSpPr>
          <p:spPr bwMode="auto">
            <a:xfrm>
              <a:off x="4724400" y="5951156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797874" name="Oval 178"/>
            <p:cNvSpPr>
              <a:spLocks noChangeArrowheads="1"/>
            </p:cNvSpPr>
            <p:nvPr/>
          </p:nvSpPr>
          <p:spPr bwMode="auto">
            <a:xfrm>
              <a:off x="4773613" y="6008688"/>
              <a:ext cx="290512" cy="26511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438400" y="6005548"/>
            <a:ext cx="762000" cy="338906"/>
            <a:chOff x="5029200" y="6005548"/>
            <a:chExt cx="762000" cy="338906"/>
          </a:xfrm>
        </p:grpSpPr>
        <p:sp>
          <p:nvSpPr>
            <p:cNvPr id="19621" name="Text Box 46"/>
            <p:cNvSpPr txBox="1">
              <a:spLocks noChangeArrowheads="1"/>
            </p:cNvSpPr>
            <p:nvPr/>
          </p:nvSpPr>
          <p:spPr bwMode="auto">
            <a:xfrm>
              <a:off x="5029200" y="6005548"/>
              <a:ext cx="762000" cy="3389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G</a:t>
              </a:r>
              <a:endParaRPr lang="en-US" sz="1600" dirty="0"/>
            </a:p>
          </p:txBody>
        </p:sp>
        <p:sp>
          <p:nvSpPr>
            <p:cNvPr id="797875" name="Oval 179"/>
            <p:cNvSpPr>
              <a:spLocks noChangeArrowheads="1"/>
            </p:cNvSpPr>
            <p:nvPr/>
          </p:nvSpPr>
          <p:spPr bwMode="auto">
            <a:xfrm>
              <a:off x="5256213" y="60356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2" name="Group 211"/>
          <p:cNvGrpSpPr/>
          <p:nvPr/>
        </p:nvGrpSpPr>
        <p:grpSpPr>
          <a:xfrm>
            <a:off x="533400" y="4431011"/>
            <a:ext cx="381000" cy="369589"/>
            <a:chOff x="4648200" y="4398881"/>
            <a:chExt cx="381000" cy="369589"/>
          </a:xfrm>
        </p:grpSpPr>
        <p:sp>
          <p:nvSpPr>
            <p:cNvPr id="213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b</a:t>
              </a:r>
              <a:endParaRPr lang="en-US" i="1" dirty="0"/>
            </a:p>
          </p:txBody>
        </p:sp>
        <p:sp>
          <p:nvSpPr>
            <p:cNvPr id="214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grpSp>
        <p:nvGrpSpPr>
          <p:cNvPr id="215" name="Group 214"/>
          <p:cNvGrpSpPr/>
          <p:nvPr/>
        </p:nvGrpSpPr>
        <p:grpSpPr>
          <a:xfrm>
            <a:off x="1219200" y="4419600"/>
            <a:ext cx="381000" cy="369589"/>
            <a:chOff x="4648200" y="4398881"/>
            <a:chExt cx="381000" cy="369589"/>
          </a:xfrm>
        </p:grpSpPr>
        <p:sp>
          <p:nvSpPr>
            <p:cNvPr id="216" name="Text Box 38"/>
            <p:cNvSpPr txBox="1">
              <a:spLocks noChangeArrowheads="1"/>
            </p:cNvSpPr>
            <p:nvPr/>
          </p:nvSpPr>
          <p:spPr bwMode="auto">
            <a:xfrm>
              <a:off x="4648200" y="4398881"/>
              <a:ext cx="381000" cy="36958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 dirty="0"/>
                <a:t>c</a:t>
              </a:r>
              <a:endParaRPr lang="en-US" i="1" dirty="0"/>
            </a:p>
          </p:txBody>
        </p:sp>
        <p:sp>
          <p:nvSpPr>
            <p:cNvPr id="217" name="Oval 169"/>
            <p:cNvSpPr>
              <a:spLocks noChangeArrowheads="1"/>
            </p:cNvSpPr>
            <p:nvPr/>
          </p:nvSpPr>
          <p:spPr bwMode="auto">
            <a:xfrm>
              <a:off x="4687888" y="4435481"/>
              <a:ext cx="290512" cy="2651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lIns="91432" tIns="45718" rIns="91432" bIns="45718" anchor="ctr"/>
            <a:lstStyle/>
            <a:p>
              <a:endParaRPr lang="en-US"/>
            </a:p>
          </p:txBody>
        </p:sp>
      </p:grpSp>
      <p:sp>
        <p:nvSpPr>
          <p:cNvPr id="19494" name="TextBox 19493"/>
          <p:cNvSpPr txBox="1"/>
          <p:nvPr/>
        </p:nvSpPr>
        <p:spPr>
          <a:xfrm>
            <a:off x="7824123" y="3352800"/>
            <a:ext cx="24757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/>
                <a:cs typeface="Calibri" panose="020F0502020204030204"/>
              </a:rPr>
              <a:t>s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</a:rPr>
              <a:t>s </a:t>
            </a:r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 d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e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p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b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c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  h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  r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  r  f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  r  f  c</a:t>
            </a:r>
            <a:endParaRPr lang="en-US" dirty="0">
              <a:latin typeface="Calibri" panose="020F0502020204030204"/>
              <a:cs typeface="Calibri" panose="020F0502020204030204"/>
              <a:sym typeface="Wingdings" panose="05000000000000000000"/>
            </a:endParaRPr>
          </a:p>
          <a:p>
            <a:r>
              <a:rPr lang="en-US" dirty="0">
                <a:latin typeface="Calibri" panose="020F0502020204030204"/>
                <a:cs typeface="Calibri" panose="020F0502020204030204"/>
                <a:sym typeface="Wingdings" panose="05000000000000000000"/>
              </a:rPr>
              <a:t>s  d  e  r  f  G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endParaRPr lang="en-US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7" name="Line 159"/>
          <p:cNvSpPr>
            <a:spLocks noChangeShapeType="1"/>
          </p:cNvSpPr>
          <p:nvPr/>
        </p:nvSpPr>
        <p:spPr bwMode="auto">
          <a:xfrm>
            <a:off x="7855540" y="3574460"/>
            <a:ext cx="225425" cy="4763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8" name="Line 159"/>
          <p:cNvSpPr>
            <a:spLocks noChangeShapeType="1"/>
          </p:cNvSpPr>
          <p:nvPr/>
        </p:nvSpPr>
        <p:spPr bwMode="auto">
          <a:xfrm>
            <a:off x="7848600" y="3837761"/>
            <a:ext cx="68580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9" name="Line 159"/>
          <p:cNvSpPr>
            <a:spLocks noChangeShapeType="1"/>
          </p:cNvSpPr>
          <p:nvPr/>
        </p:nvSpPr>
        <p:spPr bwMode="auto">
          <a:xfrm>
            <a:off x="7903980" y="5216160"/>
            <a:ext cx="108762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0" name="Line 159"/>
          <p:cNvSpPr>
            <a:spLocks noChangeShapeType="1"/>
          </p:cNvSpPr>
          <p:nvPr/>
        </p:nvSpPr>
        <p:spPr bwMode="auto">
          <a:xfrm>
            <a:off x="7890240" y="5756640"/>
            <a:ext cx="1482360" cy="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1" name="Line 159"/>
          <p:cNvSpPr>
            <a:spLocks noChangeShapeType="1"/>
          </p:cNvSpPr>
          <p:nvPr/>
        </p:nvSpPr>
        <p:spPr bwMode="auto">
          <a:xfrm flipV="1">
            <a:off x="7848600" y="6019800"/>
            <a:ext cx="1981200" cy="13880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2" name="Line 159"/>
          <p:cNvSpPr>
            <a:spLocks noChangeShapeType="1"/>
          </p:cNvSpPr>
          <p:nvPr/>
        </p:nvSpPr>
        <p:spPr bwMode="auto">
          <a:xfrm flipV="1">
            <a:off x="7848600" y="6571351"/>
            <a:ext cx="2362200" cy="16549"/>
          </a:xfrm>
          <a:prstGeom prst="line">
            <a:avLst/>
          </a:prstGeom>
          <a:noFill/>
          <a:ln w="22225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33" grpId="0"/>
      <p:bldP spid="19638" grpId="0"/>
      <p:bldP spid="797757" grpId="0" animBg="1"/>
      <p:bldP spid="797762" grpId="0" animBg="1"/>
      <p:bldP spid="19470" grpId="0" animBg="1"/>
      <p:bldP spid="797828" grpId="0" animBg="1"/>
      <p:bldP spid="797837" grpId="0" animBg="1"/>
      <p:bldP spid="797838" grpId="0" animBg="1"/>
      <p:bldP spid="797841" grpId="0" animBg="1"/>
      <p:bldP spid="797845" grpId="0" animBg="1"/>
      <p:bldP spid="797849" grpId="0" animBg="1"/>
      <p:bldP spid="797851" grpId="0" animBg="1"/>
      <p:bldP spid="797853" grpId="0" animBg="1"/>
      <p:bldP spid="797855" grpId="0" animBg="1"/>
      <p:bldP spid="79785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that Plan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44800" y="1295400"/>
            <a:ext cx="6603998" cy="4952999"/>
          </a:xfrm>
          <a:prstGeom prst="rect">
            <a:avLst/>
          </a:prstGeom>
          <a:noFill/>
        </p:spPr>
      </p:pic>
      <p:sp>
        <p:nvSpPr>
          <p:cNvPr id="5" name="مربع نص 4"/>
          <p:cNvSpPr txBox="1"/>
          <p:nvPr/>
        </p:nvSpPr>
        <p:spPr>
          <a:xfrm>
            <a:off x="7086600" y="541020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agents</a:t>
            </a:r>
            <a:r>
              <a:rPr lang="en-US" baseline="0" dirty="0"/>
              <a:t> plan? If/then code. Hard to do.</a:t>
            </a:r>
            <a:endParaRPr lang="en-US" baseline="0" dirty="0"/>
          </a:p>
          <a:p>
            <a:r>
              <a:rPr lang="en-US" baseline="0" dirty="0"/>
              <a:t>Move to the apple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1" y="1269924"/>
            <a:ext cx="5111751" cy="3859371"/>
          </a:xfrm>
          <a:prstGeom prst="rect">
            <a:avLst/>
          </a:prstGeom>
          <a:noFill/>
        </p:spPr>
      </p:pic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-1438"/>
            <a:ext cx="12192000" cy="12496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</a:t>
            </a:r>
            <a:endParaRPr lang="en-US" dirty="0"/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9594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19595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596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19597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19598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19599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19600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19601" name="AutoShape 11"/>
            <p:cNvCxnSpPr>
              <a:cxnSpLocks noChangeShapeType="1"/>
              <a:stCxn id="19597" idx="2"/>
              <a:endCxn id="1959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2" name="AutoShape 12"/>
            <p:cNvCxnSpPr>
              <a:cxnSpLocks noChangeShapeType="1"/>
              <a:stCxn id="19597" idx="2"/>
              <a:endCxn id="19600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3" name="AutoShape 13"/>
            <p:cNvCxnSpPr>
              <a:cxnSpLocks noChangeShapeType="1"/>
              <a:stCxn id="19596" idx="2"/>
              <a:endCxn id="1959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04" name="AutoShape 14"/>
            <p:cNvCxnSpPr>
              <a:cxnSpLocks noChangeShapeType="1"/>
              <a:stCxn id="19600" idx="2"/>
              <a:endCxn id="19599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5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19632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33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34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35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36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37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8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39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40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41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42" name="AutoShape 26"/>
              <p:cNvCxnSpPr>
                <a:cxnSpLocks noChangeShapeType="1"/>
                <a:stCxn id="19632" idx="2"/>
                <a:endCxn id="19634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3" name="AutoShape 27"/>
              <p:cNvCxnSpPr>
                <a:cxnSpLocks noChangeShapeType="1"/>
                <a:stCxn id="19632" idx="2"/>
                <a:endCxn id="196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4" name="AutoShape 28"/>
              <p:cNvCxnSpPr>
                <a:cxnSpLocks noChangeShapeType="1"/>
                <a:stCxn id="19634" idx="2"/>
                <a:endCxn id="19633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5" name="AutoShape 29"/>
              <p:cNvCxnSpPr>
                <a:cxnSpLocks noChangeShapeType="1"/>
                <a:stCxn id="19634" idx="2"/>
                <a:endCxn id="196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6" name="AutoShape 30"/>
              <p:cNvCxnSpPr>
                <a:cxnSpLocks noChangeShapeType="1"/>
                <a:stCxn id="19636" idx="2"/>
                <a:endCxn id="19635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7" name="AutoShape 31"/>
              <p:cNvCxnSpPr>
                <a:cxnSpLocks noChangeShapeType="1"/>
                <a:stCxn id="19633" idx="2"/>
                <a:endCxn id="196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8" name="AutoShape 32"/>
              <p:cNvCxnSpPr>
                <a:cxnSpLocks noChangeShapeType="1"/>
                <a:stCxn id="19635" idx="2"/>
                <a:endCxn id="196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49" name="AutoShape 33"/>
              <p:cNvCxnSpPr>
                <a:cxnSpLocks noChangeShapeType="1"/>
                <a:stCxn id="19635" idx="2"/>
                <a:endCxn id="196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50" name="AutoShape 34"/>
              <p:cNvCxnSpPr>
                <a:cxnSpLocks noChangeShapeType="1"/>
                <a:stCxn id="19639" idx="2"/>
                <a:endCxn id="196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19606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19607" name="AutoShape 36"/>
            <p:cNvCxnSpPr>
              <a:cxnSpLocks noChangeShapeType="1"/>
              <a:stCxn id="19598" idx="2"/>
              <a:endCxn id="19606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19608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19613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19614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19615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19616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19617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19618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19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19620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19621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19622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19623" name="AutoShape 48"/>
              <p:cNvCxnSpPr>
                <a:cxnSpLocks noChangeShapeType="1"/>
                <a:stCxn id="19613" idx="2"/>
                <a:endCxn id="19615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4" name="AutoShape 49"/>
              <p:cNvCxnSpPr>
                <a:cxnSpLocks noChangeShapeType="1"/>
                <a:stCxn id="19613" idx="2"/>
                <a:endCxn id="19617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5" name="AutoShape 50"/>
              <p:cNvCxnSpPr>
                <a:cxnSpLocks noChangeShapeType="1"/>
                <a:stCxn id="19615" idx="2"/>
                <a:endCxn id="19614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6" name="AutoShape 51"/>
              <p:cNvCxnSpPr>
                <a:cxnSpLocks noChangeShapeType="1"/>
                <a:stCxn id="19615" idx="2"/>
                <a:endCxn id="19618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7" name="AutoShape 52"/>
              <p:cNvCxnSpPr>
                <a:cxnSpLocks noChangeShapeType="1"/>
                <a:stCxn id="19617" idx="2"/>
                <a:endCxn id="19616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8" name="AutoShape 53"/>
              <p:cNvCxnSpPr>
                <a:cxnSpLocks noChangeShapeType="1"/>
                <a:stCxn id="19614" idx="2"/>
                <a:endCxn id="19619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29" name="AutoShape 54"/>
              <p:cNvCxnSpPr>
                <a:cxnSpLocks noChangeShapeType="1"/>
                <a:stCxn id="19616" idx="2"/>
                <a:endCxn id="19620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0" name="AutoShape 55"/>
              <p:cNvCxnSpPr>
                <a:cxnSpLocks noChangeShapeType="1"/>
                <a:stCxn id="19616" idx="2"/>
                <a:endCxn id="19621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19631" name="AutoShape 56"/>
              <p:cNvCxnSpPr>
                <a:cxnSpLocks noChangeShapeType="1"/>
                <a:stCxn id="19620" idx="2"/>
                <a:endCxn id="19622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19609" name="AutoShape 57"/>
            <p:cNvCxnSpPr>
              <a:cxnSpLocks noChangeShapeType="1"/>
              <a:stCxn id="19597" idx="2"/>
              <a:endCxn id="19613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0" name="AutoShape 58"/>
            <p:cNvCxnSpPr>
              <a:cxnSpLocks noChangeShapeType="1"/>
              <a:stCxn id="19594" idx="2"/>
              <a:endCxn id="1959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1" name="AutoShape 59"/>
            <p:cNvCxnSpPr>
              <a:cxnSpLocks noChangeShapeType="1"/>
              <a:stCxn id="19594" idx="2"/>
              <a:endCxn id="19632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19612" name="AutoShape 60"/>
            <p:cNvCxnSpPr>
              <a:cxnSpLocks noChangeShapeType="1"/>
              <a:stCxn id="19594" idx="2"/>
              <a:endCxn id="1959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797757" name="Line 61"/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8" name="Line 62"/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59" name="Line 63"/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0" name="Line 64"/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1" name="Line 65"/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2" name="Line 66"/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3" name="Line 67"/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4" name="Line 68"/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765" name="Line 69"/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19469" name="Group 70"/>
          <p:cNvGrpSpPr/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19564" name="Group 71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19566" name="AutoShape 72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19567" name="AutoShape 73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19568" name="AutoShape 74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19569" name="AutoShape 75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19570" name="AutoShape 76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19571" name="AutoShape 77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19572" name="AutoShape 78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19573" name="AutoShape 79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19574" name="AutoShape 80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19575" name="AutoShape 81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19576" name="AutoShape 82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19577" name="AutoShape 83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19578" name="AutoShape 84"/>
              <p:cNvCxnSpPr>
                <a:cxnSpLocks noChangeShapeType="1"/>
                <a:stCxn id="19566" idx="5"/>
                <a:endCxn id="19570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79" name="AutoShape 85"/>
              <p:cNvCxnSpPr>
                <a:cxnSpLocks noChangeShapeType="1"/>
                <a:stCxn id="19570" idx="5"/>
                <a:endCxn id="19571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0" name="AutoShape 86"/>
              <p:cNvCxnSpPr>
                <a:cxnSpLocks noChangeShapeType="1"/>
                <a:stCxn id="19574" idx="3"/>
                <a:endCxn id="19571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1" name="AutoShape 87"/>
              <p:cNvCxnSpPr>
                <a:cxnSpLocks noChangeShapeType="1"/>
                <a:stCxn id="19574" idx="2"/>
                <a:endCxn id="19570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2" name="AutoShape 88"/>
              <p:cNvCxnSpPr>
                <a:cxnSpLocks noChangeShapeType="1"/>
                <a:stCxn id="19573" idx="4"/>
                <a:endCxn id="19574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3" name="AutoShape 89"/>
              <p:cNvCxnSpPr>
                <a:cxnSpLocks noChangeShapeType="1"/>
                <a:stCxn id="19573" idx="5"/>
                <a:endCxn id="19577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4" name="AutoShape 90"/>
              <p:cNvCxnSpPr>
                <a:cxnSpLocks noChangeShapeType="1"/>
                <a:stCxn id="19577" idx="0"/>
                <a:endCxn id="19576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5" name="AutoShape 91"/>
              <p:cNvCxnSpPr>
                <a:cxnSpLocks noChangeShapeType="1"/>
                <a:stCxn id="19576" idx="0"/>
                <a:endCxn id="19567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6" name="AutoShape 92"/>
              <p:cNvCxnSpPr>
                <a:cxnSpLocks noChangeShapeType="1"/>
                <a:stCxn id="19566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7" name="AutoShape 93"/>
              <p:cNvCxnSpPr>
                <a:cxnSpLocks noChangeShapeType="1"/>
                <a:stCxn id="19568" idx="1"/>
                <a:endCxn id="19569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8" name="AutoShape 94"/>
              <p:cNvCxnSpPr>
                <a:cxnSpLocks noChangeShapeType="1"/>
                <a:endCxn id="19575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89" name="AutoShape 95"/>
              <p:cNvCxnSpPr>
                <a:cxnSpLocks noChangeShapeType="1"/>
                <a:stCxn id="19572" idx="2"/>
                <a:endCxn id="19575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0" name="AutoShape 96"/>
              <p:cNvCxnSpPr>
                <a:cxnSpLocks noChangeShapeType="1"/>
                <a:stCxn id="19568" idx="7"/>
                <a:endCxn id="19572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1" name="AutoShape 97"/>
              <p:cNvCxnSpPr>
                <a:cxnSpLocks noChangeShapeType="1"/>
                <a:stCxn id="19568" idx="6"/>
                <a:endCxn id="19573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2" name="AutoShape 98"/>
              <p:cNvCxnSpPr>
                <a:cxnSpLocks noChangeShapeType="1"/>
                <a:stCxn id="19576" idx="1"/>
                <a:endCxn id="19572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19593" name="AutoShape 99"/>
              <p:cNvCxnSpPr>
                <a:cxnSpLocks noChangeShapeType="1"/>
                <a:stCxn id="19566" idx="6"/>
                <a:endCxn id="19573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19565" name="AutoShape 100"/>
            <p:cNvCxnSpPr>
              <a:cxnSpLocks noChangeShapeType="1"/>
              <a:stCxn id="19571" idx="6"/>
              <a:endCxn id="19577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19470" name="AutoShape 101"/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7" name="Group 102"/>
          <p:cNvGrpSpPr/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9562" name="AutoShape 103"/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  <a:endParaRPr lang="en-US" sz="1500" i="1" dirty="0"/>
            </a:p>
          </p:txBody>
        </p:sp>
        <p:cxnSp>
          <p:nvCxnSpPr>
            <p:cNvPr id="19563" name="AutoShape 104"/>
            <p:cNvCxnSpPr>
              <a:cxnSpLocks noChangeShapeType="1"/>
              <a:stCxn id="19560" idx="5"/>
              <a:endCxn id="19562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8" name="Group 105"/>
          <p:cNvGrpSpPr/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9560" name="AutoShape 106"/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  <a:endParaRPr lang="en-US" sz="1500" i="1" dirty="0"/>
            </a:p>
          </p:txBody>
        </p:sp>
        <p:cxnSp>
          <p:nvCxnSpPr>
            <p:cNvPr id="19561" name="AutoShape 107"/>
            <p:cNvCxnSpPr>
              <a:cxnSpLocks noChangeShapeType="1"/>
              <a:stCxn id="19558" idx="2"/>
              <a:endCxn id="19560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9" name="Group 108"/>
          <p:cNvGrpSpPr/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9558" name="AutoShape 109"/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  <a:endParaRPr lang="en-US" sz="1500" i="1" dirty="0"/>
            </a:p>
          </p:txBody>
        </p:sp>
        <p:cxnSp>
          <p:nvCxnSpPr>
            <p:cNvPr id="19559" name="AutoShape 110"/>
            <p:cNvCxnSpPr>
              <a:cxnSpLocks noChangeShapeType="1"/>
              <a:stCxn id="19544" idx="4"/>
              <a:endCxn id="19558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0" name="Group 111"/>
          <p:cNvGrpSpPr/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9556" name="AutoShape 112"/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  <a:endParaRPr lang="en-US" sz="1500" i="1" dirty="0"/>
            </a:p>
          </p:txBody>
        </p:sp>
        <p:cxnSp>
          <p:nvCxnSpPr>
            <p:cNvPr id="19557" name="AutoShape 113"/>
            <p:cNvCxnSpPr>
              <a:cxnSpLocks noChangeShapeType="1"/>
              <a:stCxn id="797828" idx="0"/>
              <a:endCxn id="19556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1" name="Group 114"/>
          <p:cNvGrpSpPr/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9554" name="AutoShape 115"/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9555" name="AutoShape 116"/>
            <p:cNvCxnSpPr>
              <a:cxnSpLocks noChangeShapeType="1"/>
              <a:stCxn id="19556" idx="0"/>
              <a:endCxn id="19554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2" name="Group 117"/>
          <p:cNvGrpSpPr/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9552" name="AutoShape 118"/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  <a:endParaRPr lang="en-US" sz="1500" i="1" dirty="0"/>
            </a:p>
          </p:txBody>
        </p:sp>
        <p:cxnSp>
          <p:nvCxnSpPr>
            <p:cNvPr id="19553" name="AutoShape 119"/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3" name="Group 120"/>
          <p:cNvGrpSpPr/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9550" name="AutoShape 121"/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  <a:endParaRPr lang="en-US" sz="1500" i="1" dirty="0"/>
            </a:p>
          </p:txBody>
        </p:sp>
        <p:cxnSp>
          <p:nvCxnSpPr>
            <p:cNvPr id="19551" name="AutoShape 122"/>
            <p:cNvCxnSpPr>
              <a:cxnSpLocks noChangeShapeType="1"/>
              <a:stCxn id="19568" idx="1"/>
              <a:endCxn id="19550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4" name="Group 123"/>
          <p:cNvGrpSpPr/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9548" name="AutoShape 124"/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  <a:endParaRPr lang="en-US" sz="1500" i="1" dirty="0"/>
            </a:p>
          </p:txBody>
        </p:sp>
        <p:cxnSp>
          <p:nvCxnSpPr>
            <p:cNvPr id="19549" name="AutoShape 125"/>
            <p:cNvCxnSpPr>
              <a:cxnSpLocks noChangeShapeType="1"/>
              <a:endCxn id="19548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5" name="Group 126"/>
          <p:cNvGrpSpPr/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9546" name="AutoShape 127"/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  <a:endParaRPr lang="en-US" sz="1500" i="1" dirty="0"/>
            </a:p>
          </p:txBody>
        </p:sp>
        <p:cxnSp>
          <p:nvCxnSpPr>
            <p:cNvPr id="19547" name="AutoShape 128"/>
            <p:cNvCxnSpPr>
              <a:cxnSpLocks noChangeShapeType="1"/>
              <a:stCxn id="19552" idx="7"/>
              <a:endCxn id="19546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grpSp>
        <p:nvGrpSpPr>
          <p:cNvPr id="16" name="Group 129"/>
          <p:cNvGrpSpPr/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9544" name="AutoShape 130"/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  <a:endParaRPr lang="en-US" sz="1500" i="1" dirty="0"/>
            </a:p>
          </p:txBody>
        </p:sp>
        <p:cxnSp>
          <p:nvCxnSpPr>
            <p:cNvPr id="19545" name="AutoShape 131"/>
            <p:cNvCxnSpPr>
              <a:cxnSpLocks noChangeShapeType="1"/>
              <a:stCxn id="19552" idx="6"/>
              <a:endCxn id="19544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</p:grpSp>
      <p:sp>
        <p:nvSpPr>
          <p:cNvPr id="797828" name="AutoShape 132"/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  <a:endParaRPr lang="en-US" sz="1500" i="1" dirty="0"/>
          </a:p>
        </p:txBody>
      </p:sp>
      <p:cxnSp>
        <p:nvCxnSpPr>
          <p:cNvPr id="797829" name="AutoShape 133"/>
          <p:cNvCxnSpPr>
            <a:cxnSpLocks noChangeShapeType="1"/>
            <a:stCxn id="19544" idx="5"/>
            <a:endCxn id="797828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tailEnd type="triangle" w="med" len="med"/>
          </a:ln>
        </p:spPr>
      </p:cxnSp>
      <p:grpSp>
        <p:nvGrpSpPr>
          <p:cNvPr id="17" name="Group 134"/>
          <p:cNvGrpSpPr/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9542" name="AutoShape 135"/>
            <p:cNvCxnSpPr>
              <a:cxnSpLocks noChangeShapeType="1"/>
              <a:stCxn id="19546" idx="2"/>
              <a:endCxn id="19543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3" name="AutoShape 136"/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8" name="Group 137"/>
          <p:cNvGrpSpPr/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9540" name="AutoShape 138"/>
            <p:cNvCxnSpPr>
              <a:cxnSpLocks noChangeShapeType="1"/>
              <a:stCxn id="19556" idx="1"/>
              <a:endCxn id="19546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41" name="AutoShape 139"/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9485" name="Line 140"/>
          <p:cNvSpPr>
            <a:spLocks noChangeShapeType="1"/>
          </p:cNvSpPr>
          <p:nvPr/>
        </p:nvSpPr>
        <p:spPr bwMode="auto">
          <a:xfrm>
            <a:off x="3" y="3371851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37" name="Oval 141"/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8" name="Oval 142"/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39" name="Oval 143"/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0" name="Oval 144"/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1" name="Oval 145"/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2" name="Oval 146"/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3" name="Oval 147"/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4" name="Oval 148"/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5" name="Oval 149"/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6" name="Oval 150"/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7" name="Oval 151"/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8" name="Oval 152"/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49" name="Oval 153"/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0" name="Oval 154"/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1" name="Oval 155"/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2" name="Oval 156"/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53" name="Line 157"/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4" name="Line 158"/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5" name="Line 159"/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6" name="Line 160"/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7" name="Line 161"/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7858" name="Line 162"/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9508" name="Oval 163"/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0" name="Oval 164"/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1" name="Oval 165"/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2" name="Oval 166"/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3" name="Oval 167"/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4" name="Oval 168"/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5" name="Oval 169"/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6" name="Oval 170"/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7" name="Oval 171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8" name="Oval 172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69" name="Oval 173"/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0" name="Oval 174"/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1" name="Oval 175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2" name="Oval 176"/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3" name="Oval 177"/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4" name="Oval 178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5" name="Oval 179"/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6" name="Oval 180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7" name="Oval 181"/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8" name="Oval 182"/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79" name="Oval 183"/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0" name="Oval 184"/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1" name="Oval 185"/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2" name="Oval 186"/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" name="Group 187"/>
          <p:cNvGrpSpPr/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538" name="AutoShape 188"/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tailEnd type="triangle" w="med" len="med"/>
            </a:ln>
          </p:spPr>
        </p:cxnSp>
        <p:sp>
          <p:nvSpPr>
            <p:cNvPr id="19539" name="AutoShape 189"/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797886" name="Oval 190"/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7" name="Oval 191"/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8" name="Oval 192"/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7889" name="Oval 193"/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37" name="Text Box 194"/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Strategy: expand a deepest node first</a:t>
            </a:r>
            <a:endParaRPr lang="en-US" i="1" dirty="0">
              <a:latin typeface="Calibri" panose="020F050202020403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Implementation: Fringe is a LIFO stack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7757" grpId="0" animBg="1"/>
      <p:bldP spid="797758" grpId="0" animBg="1"/>
      <p:bldP spid="797758" grpId="1" animBg="1"/>
      <p:bldP spid="797759" grpId="0" animBg="1"/>
      <p:bldP spid="797759" grpId="1" animBg="1"/>
      <p:bldP spid="797760" grpId="0" animBg="1"/>
      <p:bldP spid="797760" grpId="1" animBg="1"/>
      <p:bldP spid="797761" grpId="0" animBg="1"/>
      <p:bldP spid="797761" grpId="1" animBg="1"/>
      <p:bldP spid="797762" grpId="0" animBg="1"/>
      <p:bldP spid="797763" grpId="0" animBg="1"/>
      <p:bldP spid="797763" grpId="1" animBg="1"/>
      <p:bldP spid="797764" grpId="0" animBg="1"/>
      <p:bldP spid="797764" grpId="1" animBg="1"/>
      <p:bldP spid="797765" grpId="0" animBg="1"/>
      <p:bldP spid="797765" grpId="1" animBg="1"/>
      <p:bldP spid="797765" grpId="2" animBg="1"/>
      <p:bldP spid="797828" grpId="0" animBg="1"/>
      <p:bldP spid="797837" grpId="0" animBg="1"/>
      <p:bldP spid="797838" grpId="0" animBg="1"/>
      <p:bldP spid="797839" grpId="0" animBg="1"/>
      <p:bldP spid="797839" grpId="1" animBg="1"/>
      <p:bldP spid="797840" grpId="0" animBg="1"/>
      <p:bldP spid="797840" grpId="1" animBg="1"/>
      <p:bldP spid="797841" grpId="0" animBg="1"/>
      <p:bldP spid="797842" grpId="0" animBg="1"/>
      <p:bldP spid="797842" grpId="1" animBg="1"/>
      <p:bldP spid="797843" grpId="0" animBg="1"/>
      <p:bldP spid="797843" grpId="1" animBg="1"/>
      <p:bldP spid="797844" grpId="0" animBg="1"/>
      <p:bldP spid="797844" grpId="1" animBg="1"/>
      <p:bldP spid="797845" grpId="0" animBg="1"/>
      <p:bldP spid="797846" grpId="0" animBg="1"/>
      <p:bldP spid="797846" grpId="1" animBg="1"/>
      <p:bldP spid="797847" grpId="0" animBg="1"/>
      <p:bldP spid="797847" grpId="1" animBg="1"/>
      <p:bldP spid="797848" grpId="0" animBg="1"/>
      <p:bldP spid="797848" grpId="1" animBg="1"/>
      <p:bldP spid="797849" grpId="0" animBg="1"/>
      <p:bldP spid="797850" grpId="0" animBg="1"/>
      <p:bldP spid="797850" grpId="1" animBg="1"/>
      <p:bldP spid="797851" grpId="0" animBg="1"/>
      <p:bldP spid="797852" grpId="0" animBg="1"/>
      <p:bldP spid="797852" grpId="1" animBg="1"/>
      <p:bldP spid="797853" grpId="0" animBg="1"/>
      <p:bldP spid="797854" grpId="0" animBg="1"/>
      <p:bldP spid="797854" grpId="1" animBg="1"/>
      <p:bldP spid="797855" grpId="0" animBg="1"/>
      <p:bldP spid="797856" grpId="0" animBg="1"/>
      <p:bldP spid="797857" grpId="0" animBg="1"/>
      <p:bldP spid="797857" grpId="1" animBg="1"/>
      <p:bldP spid="797858" grpId="0" animBg="1"/>
      <p:bldP spid="797858" grpId="1" animBg="1"/>
      <p:bldP spid="797860" grpId="0" animBg="1"/>
      <p:bldP spid="797861" grpId="0" animBg="1"/>
      <p:bldP spid="797862" grpId="0" animBg="1"/>
      <p:bldP spid="797863" grpId="0" animBg="1"/>
      <p:bldP spid="797864" grpId="0" animBg="1"/>
      <p:bldP spid="797865" grpId="0" animBg="1"/>
      <p:bldP spid="797866" grpId="0" animBg="1"/>
      <p:bldP spid="797867" grpId="0" animBg="1"/>
      <p:bldP spid="797868" grpId="0" animBg="1"/>
      <p:bldP spid="797869" grpId="0" animBg="1"/>
      <p:bldP spid="797870" grpId="0" animBg="1"/>
      <p:bldP spid="797871" grpId="0" animBg="1"/>
      <p:bldP spid="797872" grpId="0" animBg="1"/>
      <p:bldP spid="797873" grpId="0" animBg="1"/>
      <p:bldP spid="797874" grpId="0" animBg="1"/>
      <p:bldP spid="797875" grpId="0" animBg="1"/>
      <p:bldP spid="797876" grpId="0" animBg="1"/>
      <p:bldP spid="797877" grpId="0" animBg="1"/>
      <p:bldP spid="797878" grpId="0" animBg="1"/>
      <p:bldP spid="797879" grpId="0" animBg="1"/>
      <p:bldP spid="797880" grpId="0" animBg="1"/>
      <p:bldP spid="797881" grpId="0" animBg="1"/>
      <p:bldP spid="797882" grpId="0" animBg="1"/>
      <p:bldP spid="797886" grpId="0" animBg="1"/>
      <p:bldP spid="797887" grpId="0" animBg="1"/>
      <p:bldP spid="797888" grpId="0" animBg="1"/>
      <p:bldP spid="7978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388" name="Google Shape;388;p38" descr="dfs-progress01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91000" y="3687763"/>
            <a:ext cx="43434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397" name="Google Shape;397;p39"/>
          <p:cNvSpPr txBox="1">
            <a:spLocks noGrp="1"/>
          </p:cNvSpPr>
          <p:nvPr>
            <p:ph type="body" idx="1"/>
          </p:nvPr>
        </p:nvSpPr>
        <p:spPr>
          <a:xfrm>
            <a:off x="1828801" y="1524000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398" name="Google Shape;398;p39" descr="dfs-progress02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3667126"/>
            <a:ext cx="41148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05" name="Google Shape;405;p40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07" name="Google Shape;407;p40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08" name="Google Shape;408;p40" descr="dfs-progress03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00" y="4038600"/>
            <a:ext cx="3352800" cy="1922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17" name="Google Shape;417;p41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 i="1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frontier </a:t>
            </a: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= 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18" name="Google Shape;418;p41" descr="dfs-progress04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343400" y="4038600"/>
            <a:ext cx="3352800" cy="1884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28" name="Google Shape;428;p42" descr="dfs-progress05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8600" y="4038600"/>
            <a:ext cx="3733800" cy="217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35" name="Google Shape;435;p43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37" name="Google Shape;437;p43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38" name="Google Shape;438;p43" descr="dfs-progress06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91000" y="3894138"/>
            <a:ext cx="37338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45" name="Google Shape;445;p44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48" name="Google Shape;448;p44" descr="dfs-progress01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24400" y="3611562"/>
            <a:ext cx="3581400" cy="208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4" descr="dfs-progress07c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72000" y="3581401"/>
            <a:ext cx="3810000" cy="22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  <a:endParaRPr lang="en-US" dirty="0"/>
          </a:p>
        </p:txBody>
      </p:sp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1752600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5" name="مربع نص 4"/>
          <p:cNvSpPr txBox="1"/>
          <p:nvPr/>
        </p:nvSpPr>
        <p:spPr>
          <a:xfrm>
            <a:off x="381000" y="1752600"/>
            <a:ext cx="61722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Fall;</a:t>
            </a:r>
            <a:r>
              <a:rPr lang="en-US" sz="3200" baseline="0" dirty="0"/>
              <a:t> bad idea; </a:t>
            </a:r>
            <a:endParaRPr lang="en-US" sz="3200" baseline="0" dirty="0"/>
          </a:p>
          <a:p>
            <a:endParaRPr lang="en-US" sz="3200" dirty="0"/>
          </a:p>
          <a:p>
            <a:r>
              <a:rPr lang="en-US" sz="3200" dirty="0"/>
              <a:t>Reflex – lookup</a:t>
            </a:r>
            <a:r>
              <a:rPr lang="en-US" sz="3200" baseline="0" dirty="0"/>
              <a:t> from state to action. Don’t consider the future consequences of your actions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Examples: blinking your eye (not using your entire thinking capabilities),</a:t>
            </a:r>
            <a:r>
              <a:rPr lang="en-US" sz="3200" baseline="0" dirty="0"/>
              <a:t> vacuum cleaner moving towards nearest dirt</a:t>
            </a:r>
            <a:endParaRPr lang="en-US" sz="3200" baseline="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5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56" name="Google Shape;456;p45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58" name="Google Shape;458;p45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59" name="Google Shape;459;p45" descr="dfs-progress08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19600" y="3733800"/>
            <a:ext cx="3738562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66" name="Google Shape;466;p46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68" name="Google Shape;468;p46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69" name="Google Shape;469;p46" descr="dfs-progress09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495800" y="3627438"/>
            <a:ext cx="41910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76" name="Google Shape;476;p47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78" name="Google Shape;478;p47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79" name="Google Shape;479;p47" descr="dfs-progress10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572000" y="3667126"/>
            <a:ext cx="4114800" cy="23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8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86" name="Google Shape;486;p48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89" name="Google Shape;489;p48" descr="dfs-progress11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191001" y="3810000"/>
            <a:ext cx="38703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Depth-first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498" name="Google Shape;498;p49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deepest unexpanded node</a:t>
            </a:r>
            <a:b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280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1"/>
              </a:rPr>
              <a:t>http://aispace.org/search/</a:t>
            </a:r>
            <a:endParaRPr lang="en-US" sz="280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Char char="⚫"/>
            </a:pPr>
            <a:r>
              <a:rPr lang="en-US" sz="28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8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8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680"/>
              <a:buFont typeface="Noto Sans Symbols"/>
              <a:buChar char="⚪"/>
            </a:pPr>
            <a: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 LIFO queue, i.e., put successors at front</a:t>
            </a:r>
            <a:br>
              <a:rPr lang="en-US" sz="24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4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499" name="Google Shape;499;p49" descr="dfs-progress12c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19600" y="3816350"/>
            <a:ext cx="3886200" cy="227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8975" y="1443038"/>
            <a:ext cx="5838824" cy="4410074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Search Algorithm Properties</a:t>
            </a:r>
            <a:endParaRPr lang="en-US" sz="4000" dirty="0"/>
          </a:p>
        </p:txBody>
      </p:sp>
      <p:sp>
        <p:nvSpPr>
          <p:cNvPr id="24" name="Content Placeholder 23"/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  <a:endParaRPr lang="en-US" sz="2400" dirty="0"/>
          </a:p>
          <a:p>
            <a:r>
              <a:rPr lang="en-US" sz="2400" dirty="0"/>
              <a:t>Optimal: Guaranteed to find the least cost path?</a:t>
            </a:r>
            <a:endParaRPr lang="en-US" sz="2400" dirty="0"/>
          </a:p>
          <a:p>
            <a:r>
              <a:rPr lang="en-US" sz="2400" dirty="0"/>
              <a:t>Time complexity?</a:t>
            </a:r>
            <a:endParaRPr lang="en-US" sz="2400" dirty="0"/>
          </a:p>
          <a:p>
            <a:r>
              <a:rPr lang="en-US" sz="2400" dirty="0"/>
              <a:t>Space complexity?</a:t>
            </a:r>
            <a:endParaRPr lang="en-US" sz="2400" dirty="0"/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  <a:endParaRPr lang="en-US" sz="2400" dirty="0"/>
          </a:p>
          <a:p>
            <a:pPr lvl="1"/>
            <a:r>
              <a:rPr lang="en-US" sz="2000" dirty="0"/>
              <a:t>b is the branching factor</a:t>
            </a:r>
            <a:endParaRPr lang="en-US" sz="2000" dirty="0"/>
          </a:p>
          <a:p>
            <a:pPr lvl="1"/>
            <a:r>
              <a:rPr lang="en-US" sz="2000" dirty="0"/>
              <a:t>m is the maximum depth</a:t>
            </a:r>
            <a:endParaRPr lang="en-US" sz="2000" dirty="0"/>
          </a:p>
          <a:p>
            <a:pPr lvl="1"/>
            <a:r>
              <a:rPr lang="en-US" sz="2000" dirty="0"/>
              <a:t>solutions at various depths</a:t>
            </a:r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>
                <a:solidFill>
                  <a:srgbClr val="008000"/>
                </a:solidFill>
              </a:rPr>
              <a:t>Number of nodes in entire tree?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  <a:endParaRPr lang="en-US" sz="2000" dirty="0"/>
          </a:p>
          <a:p>
            <a:endParaRPr lang="en-US" sz="2400" dirty="0"/>
          </a:p>
        </p:txBody>
      </p:sp>
      <p:sp>
        <p:nvSpPr>
          <p:cNvPr id="6" name="Freeform 30"/>
          <p:cNvSpPr/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7" name="Oval 31"/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8" name="Oval 32"/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9" name="Oval 33"/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0" name="Text Box 34"/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11" name="Freeform 35"/>
          <p:cNvSpPr/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  <a:endParaRPr lang="en-US" dirty="0"/>
          </a:p>
        </p:txBody>
      </p:sp>
      <p:sp>
        <p:nvSpPr>
          <p:cNvPr id="14" name="Text Box 38"/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15" name="Text Box 39"/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  <a:endParaRPr lang="en-US" dirty="0"/>
          </a:p>
        </p:txBody>
      </p:sp>
      <p:sp>
        <p:nvSpPr>
          <p:cNvPr id="17" name="Oval 41"/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18" name="Oval 42"/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AutoShape 45"/>
          <p:cNvSpPr/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Text Box 46"/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21" grpId="0" animBg="1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47"/>
          <p:cNvSpPr/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Depth-First Search (DFS) Properties</a:t>
            </a:r>
            <a:endParaRPr lang="en-US" dirty="0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253999" y="1366836"/>
            <a:ext cx="5964237" cy="4729164"/>
          </a:xfrm>
        </p:spPr>
        <p:txBody>
          <a:bodyPr/>
          <a:lstStyle/>
          <a:p>
            <a:r>
              <a:rPr lang="en-US" sz="2400" dirty="0"/>
              <a:t>What nodes DFS expand?</a:t>
            </a:r>
            <a:endParaRPr lang="en-US" sz="2400" dirty="0"/>
          </a:p>
          <a:p>
            <a:pPr lvl="1"/>
            <a:r>
              <a:rPr lang="en-US" sz="2000" dirty="0"/>
              <a:t>Some left prefix of the tree.</a:t>
            </a:r>
            <a:endParaRPr lang="en-US" sz="2000" dirty="0"/>
          </a:p>
          <a:p>
            <a:pPr lvl="1"/>
            <a:r>
              <a:rPr lang="en-US" sz="2000" dirty="0"/>
              <a:t>Could process the whole tree!</a:t>
            </a:r>
            <a:endParaRPr lang="en-US" sz="2000" dirty="0"/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m could be infinite, so only if we prevent cycles (more later)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No, it finds the “leftmost” solution, regardless of depth or cost</a:t>
            </a:r>
            <a:endParaRPr lang="en-US" sz="2000" dirty="0"/>
          </a:p>
          <a:p>
            <a:pPr lvl="1"/>
            <a:endParaRPr lang="en-US" sz="2000" dirty="0"/>
          </a:p>
        </p:txBody>
      </p:sp>
      <p:grpSp>
        <p:nvGrpSpPr>
          <p:cNvPr id="2" name="Group 27"/>
          <p:cNvGrpSpPr/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3585" name="Freeform 30"/>
            <p:cNvSpPr/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Oval 31"/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7" name="Oval 32"/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8" name="Oval 33"/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589" name="Text Box 34"/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23590" name="Freeform 35"/>
            <p:cNvSpPr/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91" name="Text Box 36"/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endParaRPr lang="en-US"/>
            </a:p>
          </p:txBody>
        </p:sp>
        <p:sp>
          <p:nvSpPr>
            <p:cNvPr id="23592" name="Text Box 37"/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  <a:endParaRPr lang="en-US"/>
            </a:p>
          </p:txBody>
        </p:sp>
        <p:sp>
          <p:nvSpPr>
            <p:cNvPr id="23593" name="Text Box 38"/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  <a:endParaRPr lang="en-US"/>
            </a:p>
          </p:txBody>
        </p:sp>
        <p:sp>
          <p:nvSpPr>
            <p:cNvPr id="23594" name="Text Box 39"/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5" name="Text Box 40"/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  <a:endParaRPr lang="en-US"/>
            </a:p>
          </p:txBody>
        </p:sp>
        <p:sp>
          <p:nvSpPr>
            <p:cNvPr id="23596" name="Oval 41"/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0" name="AutoShape 45"/>
            <p:cNvSpPr/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601" name="Text Box 46"/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  <a:endParaRPr lang="en-US" dirty="0"/>
            </a:p>
          </p:txBody>
        </p:sp>
      </p:grpSp>
      <p:sp>
        <p:nvSpPr>
          <p:cNvPr id="31" name="Freeform 47"/>
          <p:cNvSpPr/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2" name="Freeform 47"/>
          <p:cNvSpPr/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-1" fmla="*/ 0 w 10000"/>
              <a:gd name="connsiteY0-2" fmla="*/ 10000 h 10000"/>
              <a:gd name="connsiteX1-3" fmla="*/ 8335 w 10000"/>
              <a:gd name="connsiteY1-4" fmla="*/ 9974 h 10000"/>
              <a:gd name="connsiteX2-5" fmla="*/ 8890 w 10000"/>
              <a:gd name="connsiteY2-6" fmla="*/ 4305 h 10000"/>
              <a:gd name="connsiteX3-7" fmla="*/ 10000 w 10000"/>
              <a:gd name="connsiteY3-8" fmla="*/ 0 h 10000"/>
              <a:gd name="connsiteX4-9" fmla="*/ 0 w 10000"/>
              <a:gd name="connsiteY4-10" fmla="*/ 10000 h 10000"/>
              <a:gd name="connsiteX0-11" fmla="*/ 0 w 16352"/>
              <a:gd name="connsiteY0-12" fmla="*/ 10000 h 10000"/>
              <a:gd name="connsiteX1-13" fmla="*/ 8335 w 16352"/>
              <a:gd name="connsiteY1-14" fmla="*/ 9974 h 10000"/>
              <a:gd name="connsiteX2-15" fmla="*/ 8890 w 16352"/>
              <a:gd name="connsiteY2-16" fmla="*/ 4305 h 10000"/>
              <a:gd name="connsiteX3-17" fmla="*/ 16352 w 16352"/>
              <a:gd name="connsiteY3-18" fmla="*/ 0 h 10000"/>
              <a:gd name="connsiteX4-19" fmla="*/ 0 w 16352"/>
              <a:gd name="connsiteY4-20" fmla="*/ 10000 h 10000"/>
              <a:gd name="connsiteX0-21" fmla="*/ 0 w 16352"/>
              <a:gd name="connsiteY0-22" fmla="*/ 10000 h 10000"/>
              <a:gd name="connsiteX1-23" fmla="*/ 8335 w 16352"/>
              <a:gd name="connsiteY1-24" fmla="*/ 9974 h 10000"/>
              <a:gd name="connsiteX2-25" fmla="*/ 10907 w 16352"/>
              <a:gd name="connsiteY2-26" fmla="*/ 4612 h 10000"/>
              <a:gd name="connsiteX3-27" fmla="*/ 16352 w 16352"/>
              <a:gd name="connsiteY3-28" fmla="*/ 0 h 10000"/>
              <a:gd name="connsiteX4-29" fmla="*/ 0 w 16352"/>
              <a:gd name="connsiteY4-30" fmla="*/ 10000 h 10000"/>
              <a:gd name="connsiteX0-31" fmla="*/ 0 w 16352"/>
              <a:gd name="connsiteY0-32" fmla="*/ 10000 h 10000"/>
              <a:gd name="connsiteX1-33" fmla="*/ 8335 w 16352"/>
              <a:gd name="connsiteY1-34" fmla="*/ 9974 h 10000"/>
              <a:gd name="connsiteX2-35" fmla="*/ 10907 w 16352"/>
              <a:gd name="connsiteY2-36" fmla="*/ 4612 h 10000"/>
              <a:gd name="connsiteX3-37" fmla="*/ 16352 w 16352"/>
              <a:gd name="connsiteY3-38" fmla="*/ 0 h 10000"/>
              <a:gd name="connsiteX4-39" fmla="*/ 0 w 16352"/>
              <a:gd name="connsiteY4-40" fmla="*/ 10000 h 10000"/>
              <a:gd name="connsiteX0-41" fmla="*/ 0 w 16352"/>
              <a:gd name="connsiteY0-42" fmla="*/ 10000 h 10147"/>
              <a:gd name="connsiteX1-43" fmla="*/ 6370 w 16352"/>
              <a:gd name="connsiteY1-44" fmla="*/ 10147 h 10147"/>
              <a:gd name="connsiteX2-45" fmla="*/ 10907 w 16352"/>
              <a:gd name="connsiteY2-46" fmla="*/ 4612 h 10147"/>
              <a:gd name="connsiteX3-47" fmla="*/ 16352 w 16352"/>
              <a:gd name="connsiteY3-48" fmla="*/ 0 h 10147"/>
              <a:gd name="connsiteX4-49" fmla="*/ 0 w 16352"/>
              <a:gd name="connsiteY4-50" fmla="*/ 10000 h 10147"/>
              <a:gd name="connsiteX0-51" fmla="*/ 0 w 16352"/>
              <a:gd name="connsiteY0-52" fmla="*/ 10000 h 10147"/>
              <a:gd name="connsiteX1-53" fmla="*/ 6370 w 16352"/>
              <a:gd name="connsiteY1-54" fmla="*/ 10147 h 10147"/>
              <a:gd name="connsiteX2-55" fmla="*/ 10907 w 16352"/>
              <a:gd name="connsiteY2-56" fmla="*/ 4612 h 10147"/>
              <a:gd name="connsiteX3-57" fmla="*/ 16352 w 16352"/>
              <a:gd name="connsiteY3-58" fmla="*/ 0 h 10147"/>
              <a:gd name="connsiteX4-59" fmla="*/ 0 w 16352"/>
              <a:gd name="connsiteY4-60" fmla="*/ 10000 h 10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41"/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</a:t>
            </a:r>
            <a:endParaRPr lang="en-US" dirty="0"/>
          </a:p>
        </p:txBody>
      </p:sp>
      <p:grpSp>
        <p:nvGrpSpPr>
          <p:cNvPr id="20483" name="Group 3"/>
          <p:cNvGrpSpPr/>
          <p:nvPr/>
        </p:nvGrpSpPr>
        <p:grpSpPr bwMode="auto">
          <a:xfrm>
            <a:off x="3219447" y="3498853"/>
            <a:ext cx="5486400" cy="3355591"/>
            <a:chOff x="48" y="2332"/>
            <a:chExt cx="3456" cy="2406"/>
          </a:xfrm>
        </p:grpSpPr>
        <p:sp>
          <p:nvSpPr>
            <p:cNvPr id="20539" name="Text Box 4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40" name="Text Box 5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1" name="Text Box 6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42" name="Text Box 7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43" name="Text Box 8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44" name="Text Box 9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45" name="Text Box 10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0546" name="AutoShape 11"/>
            <p:cNvCxnSpPr>
              <a:cxnSpLocks noChangeShapeType="1"/>
              <a:stCxn id="20542" idx="2"/>
              <a:endCxn id="2054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7" name="AutoShape 12"/>
            <p:cNvCxnSpPr>
              <a:cxnSpLocks noChangeShapeType="1"/>
              <a:stCxn id="20542" idx="2"/>
              <a:endCxn id="2054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8" name="AutoShape 13"/>
            <p:cNvCxnSpPr>
              <a:cxnSpLocks noChangeShapeType="1"/>
              <a:stCxn id="20541" idx="2"/>
              <a:endCxn id="2054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49" name="AutoShape 14"/>
            <p:cNvCxnSpPr>
              <a:cxnSpLocks noChangeShapeType="1"/>
              <a:stCxn id="20545" idx="2"/>
              <a:endCxn id="2054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0" name="Group 15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0577" name="Text Box 16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78" name="Text Box 17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79" name="Text Box 18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80" name="Text Box 19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81" name="Text Box 20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82" name="Text Box 21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3" name="Text Box 22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84" name="Text Box 23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85" name="Text Box 24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0586" name="Text Box 25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87" name="AutoShape 26"/>
              <p:cNvCxnSpPr>
                <a:cxnSpLocks noChangeShapeType="1"/>
                <a:stCxn id="20577" idx="2"/>
                <a:endCxn id="20579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8" name="AutoShape 27"/>
              <p:cNvCxnSpPr>
                <a:cxnSpLocks noChangeShapeType="1"/>
                <a:stCxn id="20577" idx="2"/>
                <a:endCxn id="20581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89" name="AutoShape 28"/>
              <p:cNvCxnSpPr>
                <a:cxnSpLocks noChangeShapeType="1"/>
                <a:stCxn id="20579" idx="2"/>
                <a:endCxn id="20578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0" name="AutoShape 29"/>
              <p:cNvCxnSpPr>
                <a:cxnSpLocks noChangeShapeType="1"/>
                <a:stCxn id="20579" idx="2"/>
                <a:endCxn id="20582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1" name="AutoShape 30"/>
              <p:cNvCxnSpPr>
                <a:cxnSpLocks noChangeShapeType="1"/>
                <a:stCxn id="20581" idx="2"/>
                <a:endCxn id="20580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2" name="AutoShape 31"/>
              <p:cNvCxnSpPr>
                <a:cxnSpLocks noChangeShapeType="1"/>
                <a:stCxn id="20578" idx="2"/>
                <a:endCxn id="20583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3" name="AutoShape 32"/>
              <p:cNvCxnSpPr>
                <a:cxnSpLocks noChangeShapeType="1"/>
                <a:stCxn id="20580" idx="2"/>
                <a:endCxn id="20584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4" name="AutoShape 33"/>
              <p:cNvCxnSpPr>
                <a:cxnSpLocks noChangeShapeType="1"/>
                <a:stCxn id="20580" idx="2"/>
                <a:endCxn id="20585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95" name="AutoShape 34"/>
              <p:cNvCxnSpPr>
                <a:cxnSpLocks noChangeShapeType="1"/>
                <a:stCxn id="20584" idx="2"/>
                <a:endCxn id="20586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0551" name="Text Box 35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0552" name="AutoShape 36"/>
            <p:cNvCxnSpPr>
              <a:cxnSpLocks noChangeShapeType="1"/>
              <a:stCxn id="20543" idx="2"/>
              <a:endCxn id="2055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0553" name="Group 37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0558" name="Text Box 38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0559" name="Text Box 39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0560" name="Text Box 40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0561" name="Text Box 41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0562" name="Text Box 42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0563" name="Text Box 43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4" name="Text Box 44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0565" name="Text Box 45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0566" name="Text Box 46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/>
                  <a:t>G</a:t>
                </a:r>
                <a:endParaRPr lang="en-US" sz="1600" i="1" dirty="0"/>
              </a:p>
            </p:txBody>
          </p:sp>
          <p:sp>
            <p:nvSpPr>
              <p:cNvPr id="20567" name="Text Box 47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0568" name="AutoShape 48"/>
              <p:cNvCxnSpPr>
                <a:cxnSpLocks noChangeShapeType="1"/>
                <a:stCxn id="20558" idx="2"/>
                <a:endCxn id="20560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69" name="AutoShape 49"/>
              <p:cNvCxnSpPr>
                <a:cxnSpLocks noChangeShapeType="1"/>
                <a:stCxn id="20558" idx="2"/>
                <a:endCxn id="20562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0" name="AutoShape 50"/>
              <p:cNvCxnSpPr>
                <a:cxnSpLocks noChangeShapeType="1"/>
                <a:stCxn id="20560" idx="2"/>
                <a:endCxn id="20559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1" name="AutoShape 51"/>
              <p:cNvCxnSpPr>
                <a:cxnSpLocks noChangeShapeType="1"/>
                <a:stCxn id="20560" idx="2"/>
                <a:endCxn id="20563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2" name="AutoShape 52"/>
              <p:cNvCxnSpPr>
                <a:cxnSpLocks noChangeShapeType="1"/>
                <a:stCxn id="20562" idx="2"/>
                <a:endCxn id="20561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3" name="AutoShape 53"/>
              <p:cNvCxnSpPr>
                <a:cxnSpLocks noChangeShapeType="1"/>
                <a:stCxn id="20559" idx="2"/>
                <a:endCxn id="20564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4" name="AutoShape 54"/>
              <p:cNvCxnSpPr>
                <a:cxnSpLocks noChangeShapeType="1"/>
                <a:stCxn id="20561" idx="2"/>
                <a:endCxn id="20565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5" name="AutoShape 55"/>
              <p:cNvCxnSpPr>
                <a:cxnSpLocks noChangeShapeType="1"/>
                <a:stCxn id="20561" idx="2"/>
                <a:endCxn id="20566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0576" name="AutoShape 56"/>
              <p:cNvCxnSpPr>
                <a:cxnSpLocks noChangeShapeType="1"/>
                <a:stCxn id="20565" idx="2"/>
                <a:endCxn id="20567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0554" name="AutoShape 57"/>
            <p:cNvCxnSpPr>
              <a:cxnSpLocks noChangeShapeType="1"/>
              <a:stCxn id="20542" idx="2"/>
              <a:endCxn id="20558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5" name="AutoShape 58"/>
            <p:cNvCxnSpPr>
              <a:cxnSpLocks noChangeShapeType="1"/>
              <a:stCxn id="20539" idx="2"/>
              <a:endCxn id="2054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6" name="AutoShape 59"/>
            <p:cNvCxnSpPr>
              <a:cxnSpLocks noChangeShapeType="1"/>
              <a:stCxn id="20539" idx="2"/>
              <a:endCxn id="20577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0557" name="AutoShape 60"/>
            <p:cNvCxnSpPr>
              <a:cxnSpLocks noChangeShapeType="1"/>
              <a:stCxn id="20539" idx="2"/>
              <a:endCxn id="2054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grpSp>
        <p:nvGrpSpPr>
          <p:cNvPr id="20484" name="Group 61"/>
          <p:cNvGrpSpPr/>
          <p:nvPr/>
        </p:nvGrpSpPr>
        <p:grpSpPr bwMode="auto">
          <a:xfrm>
            <a:off x="4589461" y="1358902"/>
            <a:ext cx="3030539" cy="1765300"/>
            <a:chOff x="624" y="1134"/>
            <a:chExt cx="4368" cy="2544"/>
          </a:xfrm>
        </p:grpSpPr>
        <p:sp>
          <p:nvSpPr>
            <p:cNvPr id="20511" name="AutoShape 62"/>
            <p:cNvSpPr>
              <a:spLocks noChangeArrowheads="1"/>
            </p:cNvSpPr>
            <p:nvPr/>
          </p:nvSpPr>
          <p:spPr bwMode="auto">
            <a:xfrm>
              <a:off x="624" y="262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0512" name="AutoShape 63"/>
            <p:cNvSpPr>
              <a:spLocks noChangeArrowheads="1"/>
            </p:cNvSpPr>
            <p:nvPr/>
          </p:nvSpPr>
          <p:spPr bwMode="auto">
            <a:xfrm>
              <a:off x="4560" y="1134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  <a:endParaRPr lang="en-US"/>
            </a:p>
          </p:txBody>
        </p:sp>
        <p:sp>
          <p:nvSpPr>
            <p:cNvPr id="20513" name="AutoShape 64"/>
            <p:cNvSpPr>
              <a:spLocks noChangeArrowheads="1"/>
            </p:cNvSpPr>
            <p:nvPr/>
          </p:nvSpPr>
          <p:spPr bwMode="auto">
            <a:xfrm>
              <a:off x="1878" y="2231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0514" name="AutoShape 65"/>
            <p:cNvSpPr>
              <a:spLocks noChangeArrowheads="1"/>
            </p:cNvSpPr>
            <p:nvPr/>
          </p:nvSpPr>
          <p:spPr bwMode="auto">
            <a:xfrm>
              <a:off x="970" y="1573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0515" name="AutoShape 66"/>
            <p:cNvSpPr>
              <a:spLocks noChangeArrowheads="1"/>
            </p:cNvSpPr>
            <p:nvPr/>
          </p:nvSpPr>
          <p:spPr bwMode="auto">
            <a:xfrm>
              <a:off x="1402" y="310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0516" name="AutoShape 67"/>
            <p:cNvSpPr>
              <a:spLocks noChangeArrowheads="1"/>
            </p:cNvSpPr>
            <p:nvPr/>
          </p:nvSpPr>
          <p:spPr bwMode="auto">
            <a:xfrm>
              <a:off x="2440" y="3239"/>
              <a:ext cx="433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q</a:t>
              </a:r>
              <a:endParaRPr lang="en-US" i="1"/>
            </a:p>
          </p:txBody>
        </p:sp>
        <p:sp>
          <p:nvSpPr>
            <p:cNvPr id="20517" name="AutoShape 68"/>
            <p:cNvSpPr>
              <a:spLocks noChangeArrowheads="1"/>
            </p:cNvSpPr>
            <p:nvPr/>
          </p:nvSpPr>
          <p:spPr bwMode="auto">
            <a:xfrm>
              <a:off x="2916" y="1529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c</a:t>
              </a:r>
              <a:endParaRPr lang="en-US" i="1"/>
            </a:p>
          </p:txBody>
        </p:sp>
        <p:sp>
          <p:nvSpPr>
            <p:cNvPr id="20518" name="AutoShape 69"/>
            <p:cNvSpPr>
              <a:spLocks noChangeArrowheads="1"/>
            </p:cNvSpPr>
            <p:nvPr/>
          </p:nvSpPr>
          <p:spPr bwMode="auto">
            <a:xfrm>
              <a:off x="3522" y="2055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e</a:t>
              </a:r>
              <a:endParaRPr lang="en-US" i="1"/>
            </a:p>
          </p:txBody>
        </p:sp>
        <p:sp>
          <p:nvSpPr>
            <p:cNvPr id="20519" name="AutoShape 70"/>
            <p:cNvSpPr>
              <a:spLocks noChangeArrowheads="1"/>
            </p:cNvSpPr>
            <p:nvPr/>
          </p:nvSpPr>
          <p:spPr bwMode="auto">
            <a:xfrm>
              <a:off x="3176" y="2669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 dirty="0"/>
                <a:t>h</a:t>
              </a:r>
              <a:endParaRPr lang="en-US" i="1" dirty="0"/>
            </a:p>
          </p:txBody>
        </p:sp>
        <p:sp>
          <p:nvSpPr>
            <p:cNvPr id="20520" name="AutoShape 71"/>
            <p:cNvSpPr>
              <a:spLocks noChangeArrowheads="1"/>
            </p:cNvSpPr>
            <p:nvPr/>
          </p:nvSpPr>
          <p:spPr bwMode="auto">
            <a:xfrm>
              <a:off x="1748" y="1178"/>
              <a:ext cx="433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0521" name="AutoShape 72"/>
            <p:cNvSpPr>
              <a:spLocks noChangeArrowheads="1"/>
            </p:cNvSpPr>
            <p:nvPr/>
          </p:nvSpPr>
          <p:spPr bwMode="auto">
            <a:xfrm>
              <a:off x="4430" y="2318"/>
              <a:ext cx="432" cy="439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f</a:t>
              </a:r>
              <a:endParaRPr lang="en-US" i="1"/>
            </a:p>
          </p:txBody>
        </p:sp>
        <p:sp>
          <p:nvSpPr>
            <p:cNvPr id="20522" name="AutoShape 73"/>
            <p:cNvSpPr>
              <a:spLocks noChangeArrowheads="1"/>
            </p:cNvSpPr>
            <p:nvPr/>
          </p:nvSpPr>
          <p:spPr bwMode="auto">
            <a:xfrm>
              <a:off x="4257" y="3108"/>
              <a:ext cx="432" cy="438"/>
            </a:xfrm>
            <a:prstGeom prst="flowChartConnector">
              <a:avLst/>
            </a:prstGeom>
            <a:noFill/>
            <a:ln w="12700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/>
              <a:r>
                <a:rPr lang="en-US" i="1"/>
                <a:t>r</a:t>
              </a:r>
              <a:endParaRPr lang="en-US" i="1"/>
            </a:p>
          </p:txBody>
        </p:sp>
        <p:cxnSp>
          <p:nvCxnSpPr>
            <p:cNvPr id="20523" name="AutoShape 74"/>
            <p:cNvCxnSpPr>
              <a:cxnSpLocks noChangeShapeType="1"/>
              <a:stCxn id="20511" idx="5"/>
              <a:endCxn id="20515" idx="2"/>
            </p:cNvCxnSpPr>
            <p:nvPr/>
          </p:nvCxnSpPr>
          <p:spPr bwMode="auto">
            <a:xfrm>
              <a:off x="993" y="3012"/>
              <a:ext cx="397" cy="3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4" name="AutoShape 75"/>
            <p:cNvCxnSpPr>
              <a:cxnSpLocks noChangeShapeType="1"/>
              <a:stCxn id="20515" idx="5"/>
              <a:endCxn id="20516" idx="2"/>
            </p:cNvCxnSpPr>
            <p:nvPr/>
          </p:nvCxnSpPr>
          <p:spPr bwMode="auto">
            <a:xfrm flipV="1">
              <a:off x="1772" y="3459"/>
              <a:ext cx="656" cy="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5" name="AutoShape 76"/>
            <p:cNvCxnSpPr>
              <a:cxnSpLocks noChangeShapeType="1"/>
              <a:stCxn id="20519" idx="3"/>
              <a:endCxn id="20516" idx="7"/>
            </p:cNvCxnSpPr>
            <p:nvPr/>
          </p:nvCxnSpPr>
          <p:spPr bwMode="auto">
            <a:xfrm flipH="1">
              <a:off x="2810" y="3056"/>
              <a:ext cx="429" cy="23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6" name="AutoShape 77"/>
            <p:cNvCxnSpPr>
              <a:cxnSpLocks noChangeShapeType="1"/>
              <a:stCxn id="20519" idx="2"/>
              <a:endCxn id="20515" idx="6"/>
            </p:cNvCxnSpPr>
            <p:nvPr/>
          </p:nvCxnSpPr>
          <p:spPr bwMode="auto">
            <a:xfrm flipH="1">
              <a:off x="1847" y="2889"/>
              <a:ext cx="1317" cy="4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7" name="AutoShape 78"/>
            <p:cNvCxnSpPr>
              <a:cxnSpLocks noChangeShapeType="1"/>
              <a:stCxn id="20518" idx="4"/>
              <a:endCxn id="20519" idx="7"/>
            </p:cNvCxnSpPr>
            <p:nvPr/>
          </p:nvCxnSpPr>
          <p:spPr bwMode="auto">
            <a:xfrm flipH="1">
              <a:off x="3545" y="2506"/>
              <a:ext cx="193" cy="21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8" name="AutoShape 79"/>
            <p:cNvCxnSpPr>
              <a:cxnSpLocks noChangeShapeType="1"/>
              <a:stCxn id="20518" idx="5"/>
              <a:endCxn id="20522" idx="1"/>
            </p:cNvCxnSpPr>
            <p:nvPr/>
          </p:nvCxnSpPr>
          <p:spPr bwMode="auto">
            <a:xfrm>
              <a:off x="3891" y="2442"/>
              <a:ext cx="429" cy="71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29" name="AutoShape 80"/>
            <p:cNvCxnSpPr>
              <a:cxnSpLocks noChangeShapeType="1"/>
              <a:stCxn id="20522" idx="0"/>
              <a:endCxn id="20521" idx="4"/>
            </p:cNvCxnSpPr>
            <p:nvPr/>
          </p:nvCxnSpPr>
          <p:spPr bwMode="auto">
            <a:xfrm flipV="1">
              <a:off x="4473" y="2769"/>
              <a:ext cx="173" cy="327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0" name="AutoShape 81"/>
            <p:cNvCxnSpPr>
              <a:cxnSpLocks noChangeShapeType="1"/>
              <a:stCxn id="20521" idx="0"/>
              <a:endCxn id="20512" idx="4"/>
            </p:cNvCxnSpPr>
            <p:nvPr/>
          </p:nvCxnSpPr>
          <p:spPr bwMode="auto">
            <a:xfrm flipV="1">
              <a:off x="4646" y="1585"/>
              <a:ext cx="130" cy="72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1" name="AutoShape 82"/>
            <p:cNvCxnSpPr>
              <a:cxnSpLocks noChangeShapeType="1"/>
              <a:stCxn id="20511" idx="7"/>
            </p:cNvCxnSpPr>
            <p:nvPr/>
          </p:nvCxnSpPr>
          <p:spPr bwMode="auto">
            <a:xfrm flipV="1">
              <a:off x="993" y="2438"/>
              <a:ext cx="885" cy="23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2" name="AutoShape 83"/>
            <p:cNvCxnSpPr>
              <a:cxnSpLocks noChangeShapeType="1"/>
              <a:stCxn id="20513" idx="1"/>
              <a:endCxn id="20514" idx="5"/>
            </p:cNvCxnSpPr>
            <p:nvPr/>
          </p:nvCxnSpPr>
          <p:spPr bwMode="auto">
            <a:xfrm flipH="1" flipV="1">
              <a:off x="1339" y="1959"/>
              <a:ext cx="602" cy="3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3" name="AutoShape 84"/>
            <p:cNvCxnSpPr>
              <a:cxnSpLocks noChangeShapeType="1"/>
              <a:endCxn id="20520" idx="2"/>
            </p:cNvCxnSpPr>
            <p:nvPr/>
          </p:nvCxnSpPr>
          <p:spPr bwMode="auto">
            <a:xfrm flipV="1">
              <a:off x="1347" y="1397"/>
              <a:ext cx="389" cy="2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4" name="AutoShape 85"/>
            <p:cNvCxnSpPr>
              <a:cxnSpLocks noChangeShapeType="1"/>
              <a:stCxn id="20517" idx="2"/>
              <a:endCxn id="20520" idx="6"/>
            </p:cNvCxnSpPr>
            <p:nvPr/>
          </p:nvCxnSpPr>
          <p:spPr bwMode="auto">
            <a:xfrm flipH="1" flipV="1">
              <a:off x="2193" y="1397"/>
              <a:ext cx="711" cy="3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5" name="AutoShape 86"/>
            <p:cNvCxnSpPr>
              <a:cxnSpLocks noChangeShapeType="1"/>
              <a:stCxn id="20513" idx="7"/>
              <a:endCxn id="20517" idx="3"/>
            </p:cNvCxnSpPr>
            <p:nvPr/>
          </p:nvCxnSpPr>
          <p:spPr bwMode="auto">
            <a:xfrm flipV="1">
              <a:off x="2248" y="1915"/>
              <a:ext cx="731" cy="36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6" name="AutoShape 87"/>
            <p:cNvCxnSpPr>
              <a:cxnSpLocks noChangeShapeType="1"/>
              <a:stCxn id="20513" idx="6"/>
              <a:endCxn id="20518" idx="2"/>
            </p:cNvCxnSpPr>
            <p:nvPr/>
          </p:nvCxnSpPr>
          <p:spPr bwMode="auto">
            <a:xfrm flipV="1">
              <a:off x="2323" y="2275"/>
              <a:ext cx="1187" cy="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7" name="AutoShape 88"/>
            <p:cNvCxnSpPr>
              <a:cxnSpLocks noChangeShapeType="1"/>
              <a:stCxn id="20521" idx="1"/>
              <a:endCxn id="20517" idx="6"/>
            </p:cNvCxnSpPr>
            <p:nvPr/>
          </p:nvCxnSpPr>
          <p:spPr bwMode="auto">
            <a:xfrm rot="5400000" flipH="1">
              <a:off x="3616" y="1493"/>
              <a:ext cx="622" cy="1132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20538" name="AutoShape 89"/>
            <p:cNvCxnSpPr>
              <a:cxnSpLocks noChangeShapeType="1"/>
              <a:stCxn id="20511" idx="6"/>
              <a:endCxn id="20518" idx="3"/>
            </p:cNvCxnSpPr>
            <p:nvPr/>
          </p:nvCxnSpPr>
          <p:spPr bwMode="auto">
            <a:xfrm flipV="1">
              <a:off x="1068" y="2442"/>
              <a:ext cx="2517" cy="403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6" name="Group 90"/>
          <p:cNvGrpSpPr/>
          <p:nvPr/>
        </p:nvGrpSpPr>
        <p:grpSpPr bwMode="auto">
          <a:xfrm>
            <a:off x="1447802" y="3532194"/>
            <a:ext cx="7337425" cy="2325687"/>
            <a:chOff x="132" y="2225"/>
            <a:chExt cx="4622" cy="1465"/>
          </a:xfrm>
        </p:grpSpPr>
        <p:sp>
          <p:nvSpPr>
            <p:cNvPr id="20504" name="Rectangle 91"/>
            <p:cNvSpPr>
              <a:spLocks noChangeArrowheads="1"/>
            </p:cNvSpPr>
            <p:nvPr/>
          </p:nvSpPr>
          <p:spPr bwMode="auto">
            <a:xfrm>
              <a:off x="1142" y="2225"/>
              <a:ext cx="3611" cy="172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Rectangle 92"/>
            <p:cNvSpPr>
              <a:spLocks noChangeArrowheads="1"/>
            </p:cNvSpPr>
            <p:nvPr/>
          </p:nvSpPr>
          <p:spPr bwMode="auto">
            <a:xfrm>
              <a:off x="1138" y="2516"/>
              <a:ext cx="3611" cy="172"/>
            </a:xfrm>
            <a:prstGeom prst="rect">
              <a:avLst/>
            </a:prstGeom>
            <a:solidFill>
              <a:srgbClr val="FF66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Rectangle 93"/>
            <p:cNvSpPr>
              <a:spLocks noChangeArrowheads="1"/>
            </p:cNvSpPr>
            <p:nvPr/>
          </p:nvSpPr>
          <p:spPr bwMode="auto">
            <a:xfrm>
              <a:off x="1143" y="2844"/>
              <a:ext cx="3611" cy="172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Rectangle 94"/>
            <p:cNvSpPr>
              <a:spLocks noChangeArrowheads="1"/>
            </p:cNvSpPr>
            <p:nvPr/>
          </p:nvSpPr>
          <p:spPr bwMode="auto">
            <a:xfrm>
              <a:off x="1139" y="3188"/>
              <a:ext cx="3607" cy="172"/>
            </a:xfrm>
            <a:prstGeom prst="rect">
              <a:avLst/>
            </a:prstGeom>
            <a:solidFill>
              <a:srgbClr val="0000FF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95"/>
            <p:cNvSpPr/>
            <p:nvPr/>
          </p:nvSpPr>
          <p:spPr bwMode="auto">
            <a:xfrm>
              <a:off x="807" y="2236"/>
              <a:ext cx="178" cy="1450"/>
            </a:xfrm>
            <a:prstGeom prst="leftBrace">
              <a:avLst>
                <a:gd name="adj1" fmla="val 6788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Text Box 96"/>
            <p:cNvSpPr txBox="1">
              <a:spLocks noChangeArrowheads="1"/>
            </p:cNvSpPr>
            <p:nvPr/>
          </p:nvSpPr>
          <p:spPr bwMode="auto">
            <a:xfrm>
              <a:off x="132" y="2693"/>
              <a:ext cx="602" cy="49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/>
                <a:t>Search</a:t>
              </a:r>
              <a:endParaRPr lang="en-US"/>
            </a:p>
            <a:p>
              <a:pPr algn="ctr">
                <a:spcBef>
                  <a:spcPct val="50000"/>
                </a:spcBef>
              </a:pPr>
              <a:r>
                <a:rPr lang="en-US"/>
                <a:t>Tiers</a:t>
              </a:r>
              <a:endParaRPr lang="en-US"/>
            </a:p>
          </p:txBody>
        </p:sp>
        <p:sp>
          <p:nvSpPr>
            <p:cNvPr id="20510" name="Rectangle 97"/>
            <p:cNvSpPr>
              <a:spLocks noChangeArrowheads="1"/>
            </p:cNvSpPr>
            <p:nvPr/>
          </p:nvSpPr>
          <p:spPr bwMode="auto">
            <a:xfrm>
              <a:off x="1143" y="3518"/>
              <a:ext cx="3607" cy="172"/>
            </a:xfrm>
            <a:prstGeom prst="rect">
              <a:avLst/>
            </a:prstGeom>
            <a:solidFill>
              <a:srgbClr val="CC00CC">
                <a:alpha val="20000"/>
              </a:srgbClr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8818" name="Oval 98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87" name="Oval 99"/>
          <p:cNvSpPr>
            <a:spLocks noChangeArrowheads="1"/>
          </p:cNvSpPr>
          <p:nvPr/>
        </p:nvSpPr>
        <p:spPr bwMode="auto">
          <a:xfrm>
            <a:off x="6237287" y="35258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0" name="Oval 100"/>
          <p:cNvSpPr>
            <a:spLocks noChangeArrowheads="1"/>
          </p:cNvSpPr>
          <p:nvPr/>
        </p:nvSpPr>
        <p:spPr bwMode="auto">
          <a:xfrm>
            <a:off x="3808411" y="40211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1" name="Oval 101"/>
          <p:cNvSpPr>
            <a:spLocks noChangeArrowheads="1"/>
          </p:cNvSpPr>
          <p:nvPr/>
        </p:nvSpPr>
        <p:spPr bwMode="auto">
          <a:xfrm>
            <a:off x="6629402" y="3976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2" name="Oval 102"/>
          <p:cNvSpPr>
            <a:spLocks noChangeArrowheads="1"/>
          </p:cNvSpPr>
          <p:nvPr/>
        </p:nvSpPr>
        <p:spPr bwMode="auto">
          <a:xfrm>
            <a:off x="8380411" y="39909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3" name="Oval 103"/>
          <p:cNvSpPr>
            <a:spLocks noChangeArrowheads="1"/>
          </p:cNvSpPr>
          <p:nvPr/>
        </p:nvSpPr>
        <p:spPr bwMode="auto">
          <a:xfrm>
            <a:off x="3278184" y="45212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4" name="Oval 104"/>
          <p:cNvSpPr>
            <a:spLocks noChangeArrowheads="1"/>
          </p:cNvSpPr>
          <p:nvPr/>
        </p:nvSpPr>
        <p:spPr bwMode="auto">
          <a:xfrm>
            <a:off x="3952878" y="45132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5" name="Oval 105"/>
          <p:cNvSpPr>
            <a:spLocks noChangeArrowheads="1"/>
          </p:cNvSpPr>
          <p:nvPr/>
        </p:nvSpPr>
        <p:spPr bwMode="auto">
          <a:xfrm>
            <a:off x="4799011" y="451326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6" name="Oval 106"/>
          <p:cNvSpPr>
            <a:spLocks noChangeArrowheads="1"/>
          </p:cNvSpPr>
          <p:nvPr/>
        </p:nvSpPr>
        <p:spPr bwMode="auto">
          <a:xfrm>
            <a:off x="6243635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7" name="Oval 107"/>
          <p:cNvSpPr>
            <a:spLocks noChangeArrowheads="1"/>
          </p:cNvSpPr>
          <p:nvPr/>
        </p:nvSpPr>
        <p:spPr bwMode="auto">
          <a:xfrm>
            <a:off x="6945311" y="45053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8" name="Oval 108"/>
          <p:cNvSpPr>
            <a:spLocks noChangeArrowheads="1"/>
          </p:cNvSpPr>
          <p:nvPr/>
        </p:nvSpPr>
        <p:spPr bwMode="auto">
          <a:xfrm>
            <a:off x="8378828" y="4505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29" name="Oval 109"/>
          <p:cNvSpPr>
            <a:spLocks noChangeArrowheads="1"/>
          </p:cNvSpPr>
          <p:nvPr/>
        </p:nvSpPr>
        <p:spPr bwMode="auto">
          <a:xfrm>
            <a:off x="3268660" y="5051430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0" name="Oval 110"/>
          <p:cNvSpPr>
            <a:spLocks noChangeArrowheads="1"/>
          </p:cNvSpPr>
          <p:nvPr/>
        </p:nvSpPr>
        <p:spPr bwMode="auto">
          <a:xfrm>
            <a:off x="3808411" y="4019556"/>
            <a:ext cx="290512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1" name="Oval 111"/>
          <p:cNvSpPr>
            <a:spLocks noChangeArrowheads="1"/>
          </p:cNvSpPr>
          <p:nvPr/>
        </p:nvSpPr>
        <p:spPr bwMode="auto">
          <a:xfrm>
            <a:off x="6632578" y="3978281"/>
            <a:ext cx="290513" cy="265113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2" name="Oval 112"/>
          <p:cNvSpPr>
            <a:spLocks noChangeArrowheads="1"/>
          </p:cNvSpPr>
          <p:nvPr/>
        </p:nvSpPr>
        <p:spPr bwMode="auto">
          <a:xfrm>
            <a:off x="8382002" y="3995739"/>
            <a:ext cx="290513" cy="265112"/>
          </a:xfrm>
          <a:prstGeom prst="ellipse">
            <a:avLst/>
          </a:prstGeom>
          <a:solidFill>
            <a:srgbClr val="FF66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798833" name="Oval 113"/>
          <p:cNvSpPr>
            <a:spLocks noChangeArrowheads="1"/>
          </p:cNvSpPr>
          <p:nvPr/>
        </p:nvSpPr>
        <p:spPr bwMode="auto">
          <a:xfrm>
            <a:off x="3281360" y="4516439"/>
            <a:ext cx="290512" cy="265112"/>
          </a:xfrm>
          <a:prstGeom prst="ellipse">
            <a:avLst/>
          </a:prstGeom>
          <a:solidFill>
            <a:srgbClr val="0080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02" name="Line 114"/>
          <p:cNvSpPr>
            <a:spLocks noChangeShapeType="1"/>
          </p:cNvSpPr>
          <p:nvPr/>
        </p:nvSpPr>
        <p:spPr bwMode="auto">
          <a:xfrm>
            <a:off x="2" y="3371851"/>
            <a:ext cx="121920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503" name="Text Box 115"/>
          <p:cNvSpPr txBox="1">
            <a:spLocks noChangeArrowheads="1"/>
          </p:cNvSpPr>
          <p:nvPr/>
        </p:nvSpPr>
        <p:spPr bwMode="auto">
          <a:xfrm>
            <a:off x="376237" y="1371602"/>
            <a:ext cx="2366963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Strategy: expand a shallowest node first</a:t>
            </a:r>
            <a:endParaRPr lang="en-US" i="1" dirty="0">
              <a:latin typeface="Calibri" panose="020F050202020403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anose="020F0502020204030204" pitchFamily="34" charset="0"/>
              </a:rPr>
              <a:t>Implementation: Fringe is a FIFO queue</a:t>
            </a:r>
            <a:endParaRPr lang="en-US" i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18" grpId="0" animBg="1"/>
      <p:bldP spid="798820" grpId="0" animBg="1"/>
      <p:bldP spid="798821" grpId="0" animBg="1"/>
      <p:bldP spid="798822" grpId="0" animBg="1"/>
      <p:bldP spid="798823" grpId="0" animBg="1"/>
      <p:bldP spid="798824" grpId="0" animBg="1"/>
      <p:bldP spid="798825" grpId="0" animBg="1"/>
      <p:bldP spid="798826" grpId="0" animBg="1"/>
      <p:bldP spid="798827" grpId="0" animBg="1"/>
      <p:bldP spid="798828" grpId="0" animBg="1"/>
      <p:bldP spid="798829" grpId="0" animBg="1"/>
      <p:bldP spid="798830" grpId="0" animBg="1"/>
      <p:bldP spid="798831" grpId="0" animBg="1"/>
      <p:bldP spid="798832" grpId="0" animBg="1"/>
      <p:bldP spid="7988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Reflex Agents</a:t>
            </a:r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idx="1"/>
          </p:nvPr>
        </p:nvSpPr>
        <p:spPr>
          <a:xfrm>
            <a:off x="363539" y="1657353"/>
            <a:ext cx="5884863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Reflex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action based on current percept (and maybe memory)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May have memory or a model of the world’s current state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 not consider the future consequences of their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Can a reflex agent be rational?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IS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6926266" y="1804993"/>
          <a:ext cx="4579937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Photo Editor Photo" r:id="rId1" imgW="4579620" imgH="1607820" progId="MSPhotoEd.3">
                  <p:embed/>
                </p:oleObj>
              </mc:Choice>
              <mc:Fallback>
                <p:oleObj name="Photo Editor Photo" r:id="rId1" imgW="4579620" imgH="160782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804993"/>
                        <a:ext cx="4579937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5"/>
          <p:cNvGraphicFramePr>
            <a:graphicFrameLocks noChangeAspect="1"/>
          </p:cNvGraphicFramePr>
          <p:nvPr/>
        </p:nvGraphicFramePr>
        <p:xfrm>
          <a:off x="6899273" y="4106865"/>
          <a:ext cx="4579939" cy="16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Photo Editor Photo" r:id="rId3" imgW="4579620" imgH="1653540" progId="MSPhotoEd.3">
                  <p:embed/>
                </p:oleObj>
              </mc:Choice>
              <mc:Fallback>
                <p:oleObj name="Photo Editor Photo" r:id="rId3" imgW="4579620" imgH="165354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3" y="4106865"/>
                        <a:ext cx="4579939" cy="1652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4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781" y="1657353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4"/>
          <p:cNvSpPr/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2818" name="Freeform 2"/>
          <p:cNvSpPr/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5" name="Freeform 4"/>
          <p:cNvSpPr/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7" name="Freeform 4"/>
          <p:cNvSpPr/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Breadth-First Search (BFS)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399" y="1397003"/>
            <a:ext cx="6203951" cy="4729164"/>
          </a:xfrm>
        </p:spPr>
        <p:txBody>
          <a:bodyPr/>
          <a:lstStyle/>
          <a:p>
            <a:r>
              <a:rPr lang="en-US" sz="2400" dirty="0">
                <a:solidFill>
                  <a:srgbClr val="008000"/>
                </a:solidFill>
              </a:rPr>
              <a:t>What nodes does BFS expand?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Processes all nodes above shallowest solution</a:t>
            </a:r>
            <a:endParaRPr lang="en-US" sz="2000" dirty="0"/>
          </a:p>
          <a:p>
            <a:pPr lvl="1"/>
            <a:r>
              <a:rPr lang="en-US" sz="2000" dirty="0"/>
              <a:t>Let depth of shallowest solution be s</a:t>
            </a:r>
            <a:endParaRPr lang="en-US" sz="2000" dirty="0"/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How much space does the fringe take?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s must be finite if a solution exists</a:t>
            </a:r>
            <a:endParaRPr lang="en-US" sz="2000" dirty="0"/>
          </a:p>
          <a:p>
            <a:pPr lvl="2"/>
            <a:endParaRPr lang="en-US" sz="800" dirty="0"/>
          </a:p>
          <a:p>
            <a:r>
              <a:rPr lang="en-US" sz="2400" dirty="0">
                <a:solidFill>
                  <a:srgbClr val="008000"/>
                </a:solidFill>
              </a:rPr>
              <a:t>Is it optimal?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Only if costs are all 1 (more on costs later)</a:t>
            </a:r>
            <a:endParaRPr lang="en-US" sz="2000" dirty="0"/>
          </a:p>
          <a:p>
            <a:endParaRPr lang="en-US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  <a:endParaRPr lang="en-US"/>
          </a:p>
        </p:txBody>
      </p:sp>
      <p:sp>
        <p:nvSpPr>
          <p:cNvPr id="24622" name="Text Box 46"/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  <a:endParaRPr lang="en-US"/>
          </a:p>
        </p:txBody>
      </p:sp>
      <p:sp>
        <p:nvSpPr>
          <p:cNvPr id="24623" name="Text Box 47"/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4" name="Text Box 48"/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  <a:endParaRPr lang="en-US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  <a:endParaRPr lang="en-US" dirty="0"/>
          </a:p>
        </p:txBody>
      </p:sp>
      <p:sp>
        <p:nvSpPr>
          <p:cNvPr id="24637" name="Text Box 61"/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802818" grpId="0" animBg="1"/>
      <p:bldP spid="35" grpId="0" animBg="1"/>
      <p:bldP spid="35" grpId="1" animBg="1"/>
      <p:bldP spid="37" grpId="0" animBg="1"/>
      <p:bldP spid="37" grpId="1" animBg="1"/>
      <p:bldP spid="24631" grpId="0" animBg="1"/>
      <p:bldP spid="24632" grpId="0"/>
      <p:bldP spid="2463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Breadth-first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338" name="Google Shape;338;p33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shallowest unexpanded node</a:t>
            </a:r>
            <a:b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</a:pPr>
            <a: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is a FIFO queue, i.e., new successors go at end</a:t>
            </a:r>
            <a:b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2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339" name="Google Shape;339;p33" descr="bfs-progress1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918076" y="3886200"/>
            <a:ext cx="3387725" cy="205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Breadth-first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pic>
        <p:nvPicPr>
          <p:cNvPr id="348" name="Google Shape;348;p34" descr="bfs-progress2c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1"/>
          <a:srcRect/>
          <a:stretch>
            <a:fillRect/>
          </a:stretch>
        </p:blipFill>
        <p:spPr>
          <a:xfrm>
            <a:off x="4648201" y="4114801"/>
            <a:ext cx="3311525" cy="2173287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>
            <a:spLocks noGrp="1"/>
          </p:cNvSpPr>
          <p:nvPr>
            <p:ph type="body" idx="1"/>
          </p:nvPr>
        </p:nvSpPr>
        <p:spPr>
          <a:xfrm>
            <a:off x="2057401" y="1639887"/>
            <a:ext cx="8328025" cy="46085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shallowest unexpanded node</a:t>
            </a:r>
            <a:b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</a:pPr>
            <a: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is a FIFO queue, i.e., new successors go at end</a:t>
            </a:r>
            <a:b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2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Breadth-first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56" name="Google Shape;356;p35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358" name="Google Shape;358;p35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shallowest unexpanded node</a:t>
            </a:r>
            <a:b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</a:pPr>
            <a: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is a FIFO queue, i.e., new successors go at end</a:t>
            </a:r>
            <a:b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2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359" name="Google Shape;359;p35" descr="bfs-progress3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67200" y="3733801"/>
            <a:ext cx="3352800" cy="220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3300"/>
            </a:pPr>
            <a:r>
              <a:rPr lang="en-US" sz="33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Breadth-first search</a:t>
            </a:r>
            <a:endParaRPr lang="en-US" sz="33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sp>
        <p:nvSpPr>
          <p:cNvPr id="368" name="Google Shape;368;p36"/>
          <p:cNvSpPr txBox="1">
            <a:spLocks noGrp="1"/>
          </p:cNvSpPr>
          <p:nvPr>
            <p:ph type="body" idx="1"/>
          </p:nvPr>
        </p:nvSpPr>
        <p:spPr>
          <a:xfrm>
            <a:off x="1825626" y="1527175"/>
            <a:ext cx="8504237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t" anchorCtr="0" compatLnSpc="1">
            <a:noAutofit/>
          </a:bodyPr>
          <a:lstStyle/>
          <a:p>
            <a:pPr marL="273050" indent="-27305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Expand shallowest unexpanded node</a:t>
            </a:r>
            <a:b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r>
              <a:rPr lang="en-US" sz="2700" u="sng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  <a:hlinkClick r:id="rId1"/>
              </a:rPr>
              <a:t>http://aispace.org/search/</a:t>
            </a:r>
            <a:endParaRPr lang="en-US" sz="2700" u="sng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273050" indent="-273050"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Char char="⚫"/>
            </a:pPr>
            <a:r>
              <a:rPr lang="en-US" sz="2700">
                <a:solidFill>
                  <a:schemeClr val="accent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Implementation</a:t>
            </a:r>
            <a:r>
              <a:rPr lang="en-US" sz="2700">
                <a:solidFill>
                  <a:schemeClr val="dk1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:</a:t>
            </a:r>
            <a:endParaRPr lang="en-US" sz="2700">
              <a:solidFill>
                <a:schemeClr val="dk1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  <a:p>
            <a:pPr marL="547370" lvl="1" indent="-273050">
              <a:spcBef>
                <a:spcPts val="44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Char char="⚪"/>
            </a:pPr>
            <a: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is a FIFO queue, i.e., new successors go at end</a:t>
            </a:r>
            <a:br>
              <a:rPr lang="en-US" sz="2200">
                <a:solidFill>
                  <a:schemeClr val="dk2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</a:br>
            <a:endParaRPr lang="en-US" sz="2200">
              <a:solidFill>
                <a:schemeClr val="dk2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pic>
        <p:nvPicPr>
          <p:cNvPr id="369" name="Google Shape;369;p36" descr="bfs-progress4c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33800" y="3657601"/>
            <a:ext cx="3886200" cy="233203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6"/>
          <p:cNvSpPr txBox="1">
            <a:spLocks noGrp="1"/>
          </p:cNvSpPr>
          <p:nvPr>
            <p:ph type="sldNum" idx="12"/>
          </p:nvPr>
        </p:nvSpPr>
        <p:spPr>
          <a:xfrm>
            <a:off x="5886450" y="1027112"/>
            <a:ext cx="457200" cy="441300"/>
          </a:xfrm>
          <a:prstGeom prst="rect">
            <a:avLst/>
          </a:prstGeom>
        </p:spPr>
        <p:txBody>
          <a:bodyPr spcFirstLastPara="1" vert="horz" wrap="square" lIns="45700" tIns="45700" rIns="45700" bIns="45700" numCol="1" anchor="ctr" anchorCtr="0" compatLnSpc="1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1600"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Quiz: DFS </a:t>
            </a:r>
            <a:r>
              <a:rPr lang="en-US" dirty="0" err="1"/>
              <a:t>vs</a:t>
            </a:r>
            <a:r>
              <a:rPr lang="en-US" dirty="0"/>
              <a:t> BFS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979" y="1619074"/>
            <a:ext cx="4723641" cy="3543652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779" y="1619535"/>
            <a:ext cx="4723641" cy="354273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008000"/>
                </a:solidFill>
              </a:rPr>
              <a:t>DFS vs BFS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397003"/>
            <a:ext cx="8813800" cy="4729164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  <a:endParaRPr lang="en-US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1)</a:t>
            </a:r>
            <a:endParaRPr lang="en-US" dirty="0"/>
          </a:p>
        </p:txBody>
      </p:sp>
      <p:pic>
        <p:nvPicPr>
          <p:cNvPr id="3" name="MazeWater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894" y="1130247"/>
            <a:ext cx="7542213" cy="557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Maze Water DFS/BFS (part 2)</a:t>
            </a:r>
            <a:endParaRPr lang="en-US" dirty="0"/>
          </a:p>
        </p:txBody>
      </p:sp>
      <p:pic>
        <p:nvPicPr>
          <p:cNvPr id="4" name="MazeWater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24049" y="1128999"/>
            <a:ext cx="7543902" cy="55766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250" name="Freeform 2"/>
          <p:cNvSpPr/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1" name="Freeform 3"/>
          <p:cNvSpPr/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21252" name="Freeform 4"/>
          <p:cNvSpPr/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Iterative Deepening</a:t>
            </a:r>
            <a:endParaRPr lang="en-US"/>
          </a:p>
        </p:txBody>
      </p:sp>
      <p:sp>
        <p:nvSpPr>
          <p:cNvPr id="30" name="Content Placeholder 29"/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  <a:endParaRPr lang="en-US" sz="2800" dirty="0"/>
          </a:p>
          <a:p>
            <a:pPr lvl="1"/>
            <a:r>
              <a:rPr lang="en-US" sz="2400" dirty="0"/>
              <a:t>Run a DFS with depth limit 1.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2.  If no solution…</a:t>
            </a:r>
            <a:endParaRPr lang="en-US" sz="2400" dirty="0"/>
          </a:p>
          <a:p>
            <a:pPr lvl="1"/>
            <a:r>
              <a:rPr lang="en-US" sz="2400" dirty="0"/>
              <a:t>Run a DFS with depth limit 3.  …..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>
                <a:solidFill>
                  <a:srgbClr val="008000"/>
                </a:solidFill>
              </a:rPr>
              <a:t>Isn’t that wastefully redundant?</a:t>
            </a:r>
            <a:endParaRPr lang="en-US" sz="2800" dirty="0">
              <a:solidFill>
                <a:srgbClr val="008000"/>
              </a:solidFill>
            </a:endParaRPr>
          </a:p>
          <a:p>
            <a:pPr lvl="1"/>
            <a:r>
              <a:rPr lang="en-US" sz="2400" dirty="0"/>
              <a:t>Generally most work happens in the lowest level searched, so not so bad!</a:t>
            </a:r>
            <a:endParaRPr lang="en-US" sz="2400" dirty="0"/>
          </a:p>
        </p:txBody>
      </p:sp>
      <p:sp>
        <p:nvSpPr>
          <p:cNvPr id="26679" name="Freeform 55"/>
          <p:cNvSpPr/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0" name="Oval 56"/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1" name="Oval 57"/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2" name="Oval 58"/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6683" name="Text Box 59"/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  <a:endParaRPr lang="en-US"/>
          </a:p>
        </p:txBody>
      </p:sp>
      <p:sp>
        <p:nvSpPr>
          <p:cNvPr id="26684" name="Freeform 60"/>
          <p:cNvSpPr/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685" name="Text Box 61"/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endParaRPr lang="en-US"/>
          </a:p>
        </p:txBody>
      </p:sp>
      <p:sp>
        <p:nvSpPr>
          <p:cNvPr id="26686" name="Oval 62"/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21312" name="Freeform 64"/>
          <p:cNvSpPr/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250" grpId="0" animBg="1"/>
      <p:bldP spid="821251" grpId="0" animBg="1"/>
      <p:bldP spid="821252" grpId="0" animBg="1"/>
      <p:bldP spid="8213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Optimal</a:t>
            </a:r>
            <a:endParaRPr lang="en-US" dirty="0"/>
          </a:p>
        </p:txBody>
      </p:sp>
      <p:pic>
        <p:nvPicPr>
          <p:cNvPr id="5" name="Lecture2-demo1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097770" y="1371600"/>
            <a:ext cx="9064413" cy="5130800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152400" y="1981200"/>
            <a:ext cx="2667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Move in</a:t>
            </a:r>
            <a:r>
              <a:rPr lang="en-US" baseline="0" dirty="0"/>
              <a:t> the direction of the nearest uneaten dot. You can think ahead all you want, still end up doing the same thing.</a:t>
            </a:r>
            <a:endParaRPr lang="en-US" baseline="0" dirty="0"/>
          </a:p>
          <a:p>
            <a:r>
              <a:rPr lang="en-US" baseline="0" dirty="0"/>
              <a:t>Can be rational. </a:t>
            </a:r>
            <a:endParaRPr lang="en-US" baseline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4000"/>
            </a:pP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Iterative deepening search </a:t>
            </a:r>
            <a:r>
              <a:rPr lang="en-US" sz="4000" i="1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 </a:t>
            </a: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=1</a:t>
            </a:r>
            <a:endParaRPr lang="en-US" sz="40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pic>
        <p:nvPicPr>
          <p:cNvPr id="543" name="Google Shape;543;p54" descr="ids-progress2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286000" y="1657350"/>
            <a:ext cx="76200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4000"/>
            </a:pP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Iterative deepening search </a:t>
            </a:r>
            <a:r>
              <a:rPr lang="en-US" sz="4000" i="1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 </a:t>
            </a: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=2</a:t>
            </a:r>
            <a:endParaRPr lang="en-US" sz="40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50" name="Google Shape;550;p55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pic>
        <p:nvPicPr>
          <p:cNvPr id="552" name="Google Shape;552;p55" descr="ids-progress3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60175" y="1468423"/>
            <a:ext cx="8685226" cy="404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>
            <a:spLocks noGrp="1"/>
          </p:cNvSpPr>
          <p:nvPr>
            <p:ph type="title"/>
          </p:nvPr>
        </p:nvSpPr>
        <p:spPr>
          <a:xfrm>
            <a:off x="1825625" y="228601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numCol="1" anchor="b" anchorCtr="0" compatLnSpc="1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rgbClr val="7B9899"/>
              </a:buClr>
              <a:buSzPts val="4000"/>
            </a:pP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Iterative deepening search </a:t>
            </a:r>
            <a:r>
              <a:rPr lang="en-US" sz="4000" i="1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l </a:t>
            </a:r>
            <a:r>
              <a:rPr lang="en-US" sz="4000">
                <a:solidFill>
                  <a:srgbClr val="7B9899"/>
                </a:solidFill>
                <a:latin typeface="Georgia" panose="02040502050405020303"/>
                <a:ea typeface="Georgia" panose="02040502050405020303"/>
                <a:cs typeface="Georgia" panose="02040502050405020303"/>
                <a:sym typeface="Georgia" panose="02040502050405020303"/>
              </a:rPr>
              <a:t>=3</a:t>
            </a:r>
            <a:endParaRPr lang="en-US" sz="4000">
              <a:solidFill>
                <a:srgbClr val="7B9899"/>
              </a:solidFill>
              <a:latin typeface="Georgia" panose="02040502050405020303"/>
              <a:ea typeface="Georgia" panose="02040502050405020303"/>
              <a:cs typeface="Georgia" panose="02040502050405020303"/>
              <a:sym typeface="Georgia" panose="02040502050405020303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7315201" y="6405563"/>
            <a:ext cx="30448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sz="2400">
              <a:solidFill>
                <a:schemeClr val="dk1"/>
              </a:solidFill>
              <a:latin typeface="Tahoma" panose="020B0604030504040204"/>
              <a:ea typeface="Tahoma" panose="020B0604030504040204"/>
              <a:cs typeface="Tahoma" panose="020B0604030504040204"/>
              <a:sym typeface="Tahoma" panose="020B0604030504040204"/>
            </a:endParaRPr>
          </a:p>
        </p:txBody>
      </p:sp>
      <p:pic>
        <p:nvPicPr>
          <p:cNvPr id="561" name="Google Shape;561;p56" descr="ids-progress4c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600200" y="1657351"/>
            <a:ext cx="8839824" cy="411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Cost-Sensitive Search</a:t>
            </a: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5486400"/>
            <a:ext cx="12192000" cy="1227138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BFS finds the shortest path in terms of number of actions.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It does not find the least-cost path.  We will now cover</a:t>
            </a:r>
            <a:endParaRPr lang="en-US" sz="2400" dirty="0"/>
          </a:p>
          <a:p>
            <a:pPr marL="0" indent="0" algn="ctr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/>
              <a:t>a similar algorithm which does find the least-cost path.  </a:t>
            </a:r>
            <a:endParaRPr lang="en-US" sz="2400" dirty="0"/>
          </a:p>
        </p:txBody>
      </p:sp>
      <p:grpSp>
        <p:nvGrpSpPr>
          <p:cNvPr id="27652" name="Group 4"/>
          <p:cNvGrpSpPr/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27653" name="Group 5"/>
            <p:cNvGrpSpPr/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7672" name="AutoShape 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  <a:endParaRPr lang="en-US" sz="1500" dirty="0"/>
              </a:p>
            </p:txBody>
          </p:sp>
          <p:sp>
            <p:nvSpPr>
              <p:cNvPr id="27673" name="AutoShape 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  <a:endParaRPr lang="en-US" sz="1600" dirty="0"/>
              </a:p>
            </p:txBody>
          </p:sp>
          <p:sp>
            <p:nvSpPr>
              <p:cNvPr id="27674" name="AutoShape 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  <a:endParaRPr lang="en-US" i="1"/>
              </a:p>
            </p:txBody>
          </p:sp>
          <p:sp>
            <p:nvSpPr>
              <p:cNvPr id="27675" name="AutoShape 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  <a:endParaRPr lang="en-US" i="1"/>
              </a:p>
            </p:txBody>
          </p:sp>
          <p:sp>
            <p:nvSpPr>
              <p:cNvPr id="27676" name="AutoShape 1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7677" name="AutoShape 1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7678" name="AutoShape 1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7679" name="AutoShape 1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7680" name="AutoShape 1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7681" name="AutoShape 1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  <a:endParaRPr lang="en-US" i="1"/>
              </a:p>
            </p:txBody>
          </p:sp>
          <p:sp>
            <p:nvSpPr>
              <p:cNvPr id="27682" name="AutoShape 1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7683" name="AutoShape 1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  <a:endParaRPr lang="en-US" i="1"/>
              </a:p>
            </p:txBody>
          </p:sp>
          <p:cxnSp>
            <p:nvCxnSpPr>
              <p:cNvPr id="27684" name="AutoShape 18"/>
              <p:cNvCxnSpPr>
                <a:cxnSpLocks noChangeShapeType="1"/>
                <a:stCxn id="27672" idx="5"/>
                <a:endCxn id="27676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5" name="AutoShape 19"/>
              <p:cNvCxnSpPr>
                <a:cxnSpLocks noChangeShapeType="1"/>
                <a:stCxn id="27676" idx="5"/>
                <a:endCxn id="27677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6" name="AutoShape 20"/>
              <p:cNvCxnSpPr>
                <a:cxnSpLocks noChangeShapeType="1"/>
                <a:stCxn id="27680" idx="3"/>
                <a:endCxn id="27677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7" name="AutoShape 21"/>
              <p:cNvCxnSpPr>
                <a:cxnSpLocks noChangeShapeType="1"/>
                <a:stCxn id="27680" idx="2"/>
                <a:endCxn id="27676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8" name="AutoShape 22"/>
              <p:cNvCxnSpPr>
                <a:cxnSpLocks noChangeShapeType="1"/>
                <a:stCxn id="27679" idx="4"/>
                <a:endCxn id="27680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89" name="AutoShape 23"/>
              <p:cNvCxnSpPr>
                <a:cxnSpLocks noChangeShapeType="1"/>
                <a:stCxn id="27679" idx="5"/>
                <a:endCxn id="27683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0" name="AutoShape 24"/>
              <p:cNvCxnSpPr>
                <a:cxnSpLocks noChangeShapeType="1"/>
                <a:stCxn id="27683" idx="0"/>
                <a:endCxn id="27682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1" name="AutoShape 25"/>
              <p:cNvCxnSpPr>
                <a:cxnSpLocks noChangeShapeType="1"/>
                <a:stCxn id="27682" idx="0"/>
                <a:endCxn id="27673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2" name="AutoShape 26"/>
              <p:cNvCxnSpPr>
                <a:cxnSpLocks noChangeShapeType="1"/>
                <a:stCxn id="27672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3" name="AutoShape 27"/>
              <p:cNvCxnSpPr>
                <a:cxnSpLocks noChangeShapeType="1"/>
                <a:stCxn id="27674" idx="1"/>
                <a:endCxn id="27675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4" name="AutoShape 28"/>
              <p:cNvCxnSpPr>
                <a:cxnSpLocks noChangeShapeType="1"/>
                <a:endCxn id="27681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5" name="AutoShape 29"/>
              <p:cNvCxnSpPr>
                <a:cxnSpLocks noChangeShapeType="1"/>
                <a:stCxn id="27678" idx="2"/>
                <a:endCxn id="27681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6" name="AutoShape 30"/>
              <p:cNvCxnSpPr>
                <a:cxnSpLocks noChangeShapeType="1"/>
                <a:stCxn id="27674" idx="7"/>
                <a:endCxn id="27678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7" name="AutoShape 31"/>
              <p:cNvCxnSpPr>
                <a:cxnSpLocks noChangeShapeType="1"/>
                <a:stCxn id="27674" idx="6"/>
                <a:endCxn id="27679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8" name="AutoShape 32"/>
              <p:cNvCxnSpPr>
                <a:cxnSpLocks noChangeShapeType="1"/>
                <a:stCxn id="27682" idx="1"/>
                <a:endCxn id="27678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7699" name="AutoShape 33"/>
              <p:cNvCxnSpPr>
                <a:cxnSpLocks noChangeShapeType="1"/>
                <a:stCxn id="27672" idx="6"/>
                <a:endCxn id="27679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27654" name="Text Box 34"/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5" name="Text Box 35"/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  <a:endParaRPr lang="en-US"/>
            </a:p>
          </p:txBody>
        </p:sp>
        <p:sp>
          <p:nvSpPr>
            <p:cNvPr id="27656" name="Text Box 36"/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57" name="Text Box 37"/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58" name="Text Box 38"/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59" name="Text Box 39"/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  <a:endParaRPr lang="en-US"/>
            </a:p>
          </p:txBody>
        </p:sp>
        <p:sp>
          <p:nvSpPr>
            <p:cNvPr id="27660" name="Text Box 40"/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1" name="Text Box 41"/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2" name="Text Box 42"/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sp>
          <p:nvSpPr>
            <p:cNvPr id="27663" name="Text Box 43"/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7664" name="Text Box 44"/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5" name="Text Box 45"/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  <a:endParaRPr lang="en-US"/>
            </a:p>
          </p:txBody>
        </p:sp>
        <p:sp>
          <p:nvSpPr>
            <p:cNvPr id="27666" name="Text Box 46"/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  <a:endParaRPr lang="en-US"/>
            </a:p>
          </p:txBody>
        </p:sp>
        <p:sp>
          <p:nvSpPr>
            <p:cNvPr id="27667" name="Text Box 47"/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  <a:endParaRPr lang="en-US"/>
            </a:p>
          </p:txBody>
        </p:sp>
        <p:sp>
          <p:nvSpPr>
            <p:cNvPr id="27668" name="Text Box 48"/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  <a:endParaRPr lang="en-US"/>
            </a:p>
          </p:txBody>
        </p:sp>
        <p:sp>
          <p:nvSpPr>
            <p:cNvPr id="27669" name="Text Box 49"/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  <p:cxnSp>
          <p:nvCxnSpPr>
            <p:cNvPr id="27670" name="AutoShape 50"/>
            <p:cNvCxnSpPr>
              <a:cxnSpLocks noChangeShapeType="1"/>
              <a:stCxn id="27677" idx="6"/>
              <a:endCxn id="27683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  <p:sp>
          <p:nvSpPr>
            <p:cNvPr id="27671" name="Text Box 51"/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636469" y="57306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 charset="0"/>
                <a:ea typeface="Palatino" charset="0"/>
                <a:cs typeface="Palatino" charset="0"/>
              </a:rPr>
              <a:t>How?</a:t>
            </a:r>
            <a:endParaRPr lang="en-US" sz="2400" dirty="0">
              <a:solidFill>
                <a:srgbClr val="008000"/>
              </a:solidFill>
              <a:latin typeface="Palatino" charset="0"/>
              <a:ea typeface="Palatino" charset="0"/>
              <a:cs typeface="Palatino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Cost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5520" y="548640"/>
            <a:ext cx="7802880" cy="58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2441580" y="3408366"/>
            <a:ext cx="6716713" cy="3349625"/>
            <a:chOff x="657" y="2180"/>
            <a:chExt cx="4231" cy="2110"/>
          </a:xfrm>
        </p:grpSpPr>
        <p:sp>
          <p:nvSpPr>
            <p:cNvPr id="28823" name="Freeform 3"/>
            <p:cNvSpPr/>
            <p:nvPr/>
          </p:nvSpPr>
          <p:spPr bwMode="auto">
            <a:xfrm>
              <a:off x="2261" y="2180"/>
              <a:ext cx="1938" cy="221"/>
            </a:xfrm>
            <a:custGeom>
              <a:avLst/>
              <a:gdLst>
                <a:gd name="T0" fmla="*/ 1938 w 1938"/>
                <a:gd name="T1" fmla="*/ 0 h 221"/>
                <a:gd name="T2" fmla="*/ 1066 w 1938"/>
                <a:gd name="T3" fmla="*/ 210 h 221"/>
                <a:gd name="T4" fmla="*/ 662 w 1938"/>
                <a:gd name="T5" fmla="*/ 221 h 221"/>
                <a:gd name="T6" fmla="*/ 0 w 1938"/>
                <a:gd name="T7" fmla="*/ 32 h 22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38"/>
                <a:gd name="T13" fmla="*/ 0 h 221"/>
                <a:gd name="T14" fmla="*/ 1938 w 1938"/>
                <a:gd name="T15" fmla="*/ 221 h 22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38" h="221">
                  <a:moveTo>
                    <a:pt x="1938" y="0"/>
                  </a:moveTo>
                  <a:lnTo>
                    <a:pt x="1066" y="210"/>
                  </a:lnTo>
                  <a:lnTo>
                    <a:pt x="662" y="221"/>
                  </a:lnTo>
                  <a:lnTo>
                    <a:pt x="0" y="32"/>
                  </a:lnTo>
                </a:path>
              </a:pathLst>
            </a:custGeom>
            <a:solidFill>
              <a:srgbClr val="FF33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4" name="Freeform 4"/>
            <p:cNvSpPr/>
            <p:nvPr/>
          </p:nvSpPr>
          <p:spPr bwMode="auto">
            <a:xfrm>
              <a:off x="657" y="2180"/>
              <a:ext cx="4231" cy="1271"/>
            </a:xfrm>
            <a:custGeom>
              <a:avLst/>
              <a:gdLst>
                <a:gd name="T0" fmla="*/ 4231 w 4231"/>
                <a:gd name="T1" fmla="*/ 32 h 1271"/>
                <a:gd name="T2" fmla="*/ 4150 w 4231"/>
                <a:gd name="T3" fmla="*/ 479 h 1271"/>
                <a:gd name="T4" fmla="*/ 3510 w 4231"/>
                <a:gd name="T5" fmla="*/ 544 h 1271"/>
                <a:gd name="T6" fmla="*/ 2853 w 4231"/>
                <a:gd name="T7" fmla="*/ 232 h 1271"/>
                <a:gd name="T8" fmla="*/ 2212 w 4231"/>
                <a:gd name="T9" fmla="*/ 285 h 1271"/>
                <a:gd name="T10" fmla="*/ 1846 w 4231"/>
                <a:gd name="T11" fmla="*/ 818 h 1271"/>
                <a:gd name="T12" fmla="*/ 1405 w 4231"/>
                <a:gd name="T13" fmla="*/ 824 h 1271"/>
                <a:gd name="T14" fmla="*/ 1259 w 4231"/>
                <a:gd name="T15" fmla="*/ 608 h 1271"/>
                <a:gd name="T16" fmla="*/ 942 w 4231"/>
                <a:gd name="T17" fmla="*/ 598 h 1271"/>
                <a:gd name="T18" fmla="*/ 845 w 4231"/>
                <a:gd name="T19" fmla="*/ 1179 h 1271"/>
                <a:gd name="T20" fmla="*/ 350 w 4231"/>
                <a:gd name="T21" fmla="*/ 1271 h 1271"/>
                <a:gd name="T22" fmla="*/ 0 w 4231"/>
                <a:gd name="T23" fmla="*/ 189 h 1271"/>
                <a:gd name="T24" fmla="*/ 1604 w 4231"/>
                <a:gd name="T25" fmla="*/ 27 h 1271"/>
                <a:gd name="T26" fmla="*/ 2234 w 4231"/>
                <a:gd name="T27" fmla="*/ 210 h 1271"/>
                <a:gd name="T28" fmla="*/ 2654 w 4231"/>
                <a:gd name="T29" fmla="*/ 216 h 1271"/>
                <a:gd name="T30" fmla="*/ 3526 w 4231"/>
                <a:gd name="T31" fmla="*/ 0 h 1271"/>
                <a:gd name="T32" fmla="*/ 4226 w 4231"/>
                <a:gd name="T33" fmla="*/ 27 h 127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231"/>
                <a:gd name="T52" fmla="*/ 0 h 1271"/>
                <a:gd name="T53" fmla="*/ 4231 w 4231"/>
                <a:gd name="T54" fmla="*/ 1271 h 127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231" h="1271">
                  <a:moveTo>
                    <a:pt x="4231" y="32"/>
                  </a:moveTo>
                  <a:lnTo>
                    <a:pt x="4150" y="479"/>
                  </a:lnTo>
                  <a:lnTo>
                    <a:pt x="3510" y="544"/>
                  </a:lnTo>
                  <a:lnTo>
                    <a:pt x="2853" y="232"/>
                  </a:lnTo>
                  <a:lnTo>
                    <a:pt x="2212" y="285"/>
                  </a:lnTo>
                  <a:lnTo>
                    <a:pt x="1846" y="818"/>
                  </a:lnTo>
                  <a:lnTo>
                    <a:pt x="1405" y="824"/>
                  </a:lnTo>
                  <a:lnTo>
                    <a:pt x="1259" y="608"/>
                  </a:lnTo>
                  <a:lnTo>
                    <a:pt x="942" y="598"/>
                  </a:lnTo>
                  <a:lnTo>
                    <a:pt x="845" y="1179"/>
                  </a:lnTo>
                  <a:lnTo>
                    <a:pt x="350" y="1271"/>
                  </a:lnTo>
                  <a:lnTo>
                    <a:pt x="0" y="189"/>
                  </a:lnTo>
                  <a:lnTo>
                    <a:pt x="1604" y="27"/>
                  </a:lnTo>
                  <a:lnTo>
                    <a:pt x="2234" y="210"/>
                  </a:lnTo>
                  <a:lnTo>
                    <a:pt x="2654" y="216"/>
                  </a:lnTo>
                  <a:lnTo>
                    <a:pt x="3526" y="0"/>
                  </a:lnTo>
                  <a:lnTo>
                    <a:pt x="4226" y="27"/>
                  </a:lnTo>
                </a:path>
              </a:pathLst>
            </a:custGeom>
            <a:solidFill>
              <a:srgbClr val="FF99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5" name="Freeform 5"/>
            <p:cNvSpPr/>
            <p:nvPr/>
          </p:nvSpPr>
          <p:spPr bwMode="auto">
            <a:xfrm>
              <a:off x="1007" y="2396"/>
              <a:ext cx="3789" cy="1313"/>
            </a:xfrm>
            <a:custGeom>
              <a:avLst/>
              <a:gdLst>
                <a:gd name="T0" fmla="*/ 3789 w 3789"/>
                <a:gd name="T1" fmla="*/ 269 h 1313"/>
                <a:gd name="T2" fmla="*/ 3784 w 3789"/>
                <a:gd name="T3" fmla="*/ 323 h 1313"/>
                <a:gd name="T4" fmla="*/ 3160 w 3789"/>
                <a:gd name="T5" fmla="*/ 387 h 1313"/>
                <a:gd name="T6" fmla="*/ 2072 w 3789"/>
                <a:gd name="T7" fmla="*/ 312 h 1313"/>
                <a:gd name="T8" fmla="*/ 1733 w 3789"/>
                <a:gd name="T9" fmla="*/ 635 h 1313"/>
                <a:gd name="T10" fmla="*/ 1668 w 3789"/>
                <a:gd name="T11" fmla="*/ 1302 h 1313"/>
                <a:gd name="T12" fmla="*/ 1270 w 3789"/>
                <a:gd name="T13" fmla="*/ 1313 h 1313"/>
                <a:gd name="T14" fmla="*/ 1152 w 3789"/>
                <a:gd name="T15" fmla="*/ 683 h 1313"/>
                <a:gd name="T16" fmla="*/ 920 w 3789"/>
                <a:gd name="T17" fmla="*/ 602 h 1313"/>
                <a:gd name="T18" fmla="*/ 818 w 3789"/>
                <a:gd name="T19" fmla="*/ 403 h 1313"/>
                <a:gd name="T20" fmla="*/ 608 w 3789"/>
                <a:gd name="T21" fmla="*/ 398 h 1313"/>
                <a:gd name="T22" fmla="*/ 516 w 3789"/>
                <a:gd name="T23" fmla="*/ 1012 h 1313"/>
                <a:gd name="T24" fmla="*/ 0 w 3789"/>
                <a:gd name="T25" fmla="*/ 1125 h 1313"/>
                <a:gd name="T26" fmla="*/ 0 w 3789"/>
                <a:gd name="T27" fmla="*/ 1049 h 1313"/>
                <a:gd name="T28" fmla="*/ 490 w 3789"/>
                <a:gd name="T29" fmla="*/ 958 h 1313"/>
                <a:gd name="T30" fmla="*/ 592 w 3789"/>
                <a:gd name="T31" fmla="*/ 376 h 1313"/>
                <a:gd name="T32" fmla="*/ 920 w 3789"/>
                <a:gd name="T33" fmla="*/ 387 h 1313"/>
                <a:gd name="T34" fmla="*/ 1049 w 3789"/>
                <a:gd name="T35" fmla="*/ 608 h 1313"/>
                <a:gd name="T36" fmla="*/ 1496 w 3789"/>
                <a:gd name="T37" fmla="*/ 597 h 1313"/>
                <a:gd name="T38" fmla="*/ 1857 w 3789"/>
                <a:gd name="T39" fmla="*/ 69 h 1313"/>
                <a:gd name="T40" fmla="*/ 2497 w 3789"/>
                <a:gd name="T41" fmla="*/ 0 h 1313"/>
                <a:gd name="T42" fmla="*/ 3170 w 3789"/>
                <a:gd name="T43" fmla="*/ 328 h 1313"/>
                <a:gd name="T44" fmla="*/ 3789 w 3789"/>
                <a:gd name="T45" fmla="*/ 269 h 13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789"/>
                <a:gd name="T70" fmla="*/ 0 h 1313"/>
                <a:gd name="T71" fmla="*/ 3789 w 3789"/>
                <a:gd name="T72" fmla="*/ 1313 h 131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789" h="1313">
                  <a:moveTo>
                    <a:pt x="3789" y="269"/>
                  </a:moveTo>
                  <a:lnTo>
                    <a:pt x="3784" y="323"/>
                  </a:lnTo>
                  <a:lnTo>
                    <a:pt x="3160" y="387"/>
                  </a:lnTo>
                  <a:lnTo>
                    <a:pt x="2072" y="312"/>
                  </a:lnTo>
                  <a:lnTo>
                    <a:pt x="1733" y="635"/>
                  </a:lnTo>
                  <a:lnTo>
                    <a:pt x="1668" y="1302"/>
                  </a:lnTo>
                  <a:lnTo>
                    <a:pt x="1270" y="1313"/>
                  </a:lnTo>
                  <a:lnTo>
                    <a:pt x="1152" y="683"/>
                  </a:lnTo>
                  <a:lnTo>
                    <a:pt x="920" y="602"/>
                  </a:lnTo>
                  <a:lnTo>
                    <a:pt x="818" y="403"/>
                  </a:lnTo>
                  <a:lnTo>
                    <a:pt x="608" y="398"/>
                  </a:lnTo>
                  <a:lnTo>
                    <a:pt x="516" y="1012"/>
                  </a:lnTo>
                  <a:lnTo>
                    <a:pt x="0" y="1125"/>
                  </a:lnTo>
                  <a:lnTo>
                    <a:pt x="0" y="1049"/>
                  </a:lnTo>
                  <a:lnTo>
                    <a:pt x="490" y="958"/>
                  </a:lnTo>
                  <a:lnTo>
                    <a:pt x="592" y="376"/>
                  </a:lnTo>
                  <a:lnTo>
                    <a:pt x="920" y="387"/>
                  </a:lnTo>
                  <a:lnTo>
                    <a:pt x="1049" y="608"/>
                  </a:lnTo>
                  <a:lnTo>
                    <a:pt x="1496" y="597"/>
                  </a:lnTo>
                  <a:lnTo>
                    <a:pt x="1857" y="69"/>
                  </a:lnTo>
                  <a:lnTo>
                    <a:pt x="2497" y="0"/>
                  </a:lnTo>
                  <a:lnTo>
                    <a:pt x="3170" y="328"/>
                  </a:lnTo>
                  <a:lnTo>
                    <a:pt x="3789" y="269"/>
                  </a:lnTo>
                  <a:close/>
                </a:path>
              </a:pathLst>
            </a:custGeom>
            <a:solidFill>
              <a:srgbClr val="008000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6" name="Freeform 6"/>
            <p:cNvSpPr/>
            <p:nvPr/>
          </p:nvSpPr>
          <p:spPr bwMode="auto">
            <a:xfrm>
              <a:off x="996" y="2697"/>
              <a:ext cx="3784" cy="1330"/>
            </a:xfrm>
            <a:custGeom>
              <a:avLst/>
              <a:gdLst>
                <a:gd name="T0" fmla="*/ 3784 w 3784"/>
                <a:gd name="T1" fmla="*/ 27 h 1330"/>
                <a:gd name="T2" fmla="*/ 3768 w 3784"/>
                <a:gd name="T3" fmla="*/ 75 h 1330"/>
                <a:gd name="T4" fmla="*/ 3208 w 3784"/>
                <a:gd name="T5" fmla="*/ 113 h 1330"/>
                <a:gd name="T6" fmla="*/ 2094 w 3784"/>
                <a:gd name="T7" fmla="*/ 43 h 1330"/>
                <a:gd name="T8" fmla="*/ 1787 w 3784"/>
                <a:gd name="T9" fmla="*/ 350 h 1330"/>
                <a:gd name="T10" fmla="*/ 1723 w 3784"/>
                <a:gd name="T11" fmla="*/ 1287 h 1330"/>
                <a:gd name="T12" fmla="*/ 1400 w 3784"/>
                <a:gd name="T13" fmla="*/ 1330 h 1330"/>
                <a:gd name="T14" fmla="*/ 1378 w 3784"/>
                <a:gd name="T15" fmla="*/ 1055 h 1330"/>
                <a:gd name="T16" fmla="*/ 1216 w 3784"/>
                <a:gd name="T17" fmla="*/ 1039 h 1330"/>
                <a:gd name="T18" fmla="*/ 1120 w 3784"/>
                <a:gd name="T19" fmla="*/ 393 h 1330"/>
                <a:gd name="T20" fmla="*/ 899 w 3784"/>
                <a:gd name="T21" fmla="*/ 323 h 1330"/>
                <a:gd name="T22" fmla="*/ 791 w 3784"/>
                <a:gd name="T23" fmla="*/ 102 h 1330"/>
                <a:gd name="T24" fmla="*/ 630 w 3784"/>
                <a:gd name="T25" fmla="*/ 118 h 1330"/>
                <a:gd name="T26" fmla="*/ 549 w 3784"/>
                <a:gd name="T27" fmla="*/ 770 h 1330"/>
                <a:gd name="T28" fmla="*/ 21 w 3784"/>
                <a:gd name="T29" fmla="*/ 883 h 1330"/>
                <a:gd name="T30" fmla="*/ 0 w 3784"/>
                <a:gd name="T31" fmla="*/ 813 h 1330"/>
                <a:gd name="T32" fmla="*/ 517 w 3784"/>
                <a:gd name="T33" fmla="*/ 711 h 1330"/>
                <a:gd name="T34" fmla="*/ 619 w 3784"/>
                <a:gd name="T35" fmla="*/ 75 h 1330"/>
                <a:gd name="T36" fmla="*/ 840 w 3784"/>
                <a:gd name="T37" fmla="*/ 102 h 1330"/>
                <a:gd name="T38" fmla="*/ 931 w 3784"/>
                <a:gd name="T39" fmla="*/ 307 h 1330"/>
                <a:gd name="T40" fmla="*/ 1157 w 3784"/>
                <a:gd name="T41" fmla="*/ 377 h 1330"/>
                <a:gd name="T42" fmla="*/ 1276 w 3784"/>
                <a:gd name="T43" fmla="*/ 1001 h 1330"/>
                <a:gd name="T44" fmla="*/ 1674 w 3784"/>
                <a:gd name="T45" fmla="*/ 996 h 1330"/>
                <a:gd name="T46" fmla="*/ 1749 w 3784"/>
                <a:gd name="T47" fmla="*/ 328 h 1330"/>
                <a:gd name="T48" fmla="*/ 2089 w 3784"/>
                <a:gd name="T49" fmla="*/ 0 h 1330"/>
                <a:gd name="T50" fmla="*/ 3181 w 3784"/>
                <a:gd name="T51" fmla="*/ 81 h 1330"/>
                <a:gd name="T52" fmla="*/ 3784 w 3784"/>
                <a:gd name="T53" fmla="*/ 27 h 133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84"/>
                <a:gd name="T82" fmla="*/ 0 h 1330"/>
                <a:gd name="T83" fmla="*/ 3784 w 3784"/>
                <a:gd name="T84" fmla="*/ 1330 h 133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84" h="1330">
                  <a:moveTo>
                    <a:pt x="3784" y="27"/>
                  </a:moveTo>
                  <a:lnTo>
                    <a:pt x="3768" y="75"/>
                  </a:lnTo>
                  <a:lnTo>
                    <a:pt x="3208" y="113"/>
                  </a:lnTo>
                  <a:lnTo>
                    <a:pt x="2094" y="43"/>
                  </a:lnTo>
                  <a:lnTo>
                    <a:pt x="1787" y="350"/>
                  </a:lnTo>
                  <a:lnTo>
                    <a:pt x="1723" y="1287"/>
                  </a:lnTo>
                  <a:lnTo>
                    <a:pt x="1400" y="1330"/>
                  </a:lnTo>
                  <a:lnTo>
                    <a:pt x="1378" y="1055"/>
                  </a:lnTo>
                  <a:lnTo>
                    <a:pt x="1216" y="1039"/>
                  </a:lnTo>
                  <a:lnTo>
                    <a:pt x="1120" y="393"/>
                  </a:lnTo>
                  <a:lnTo>
                    <a:pt x="899" y="323"/>
                  </a:lnTo>
                  <a:lnTo>
                    <a:pt x="791" y="102"/>
                  </a:lnTo>
                  <a:lnTo>
                    <a:pt x="630" y="118"/>
                  </a:lnTo>
                  <a:lnTo>
                    <a:pt x="549" y="770"/>
                  </a:lnTo>
                  <a:lnTo>
                    <a:pt x="21" y="883"/>
                  </a:lnTo>
                  <a:lnTo>
                    <a:pt x="0" y="813"/>
                  </a:lnTo>
                  <a:lnTo>
                    <a:pt x="517" y="711"/>
                  </a:lnTo>
                  <a:lnTo>
                    <a:pt x="619" y="75"/>
                  </a:lnTo>
                  <a:lnTo>
                    <a:pt x="840" y="102"/>
                  </a:lnTo>
                  <a:lnTo>
                    <a:pt x="931" y="307"/>
                  </a:lnTo>
                  <a:lnTo>
                    <a:pt x="1157" y="377"/>
                  </a:lnTo>
                  <a:lnTo>
                    <a:pt x="1276" y="1001"/>
                  </a:lnTo>
                  <a:lnTo>
                    <a:pt x="1674" y="996"/>
                  </a:lnTo>
                  <a:lnTo>
                    <a:pt x="1749" y="328"/>
                  </a:lnTo>
                  <a:lnTo>
                    <a:pt x="2089" y="0"/>
                  </a:lnTo>
                  <a:lnTo>
                    <a:pt x="3181" y="81"/>
                  </a:lnTo>
                  <a:lnTo>
                    <a:pt x="3784" y="27"/>
                  </a:lnTo>
                  <a:close/>
                </a:path>
              </a:pathLst>
            </a:custGeom>
            <a:solidFill>
              <a:srgbClr val="0000FF">
                <a:alpha val="20000"/>
              </a:srgb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27" name="Freeform 7"/>
            <p:cNvSpPr/>
            <p:nvPr/>
          </p:nvSpPr>
          <p:spPr bwMode="auto">
            <a:xfrm>
              <a:off x="1012" y="2735"/>
              <a:ext cx="3736" cy="1555"/>
            </a:xfrm>
            <a:custGeom>
              <a:avLst/>
              <a:gdLst>
                <a:gd name="T0" fmla="*/ 3736 w 3736"/>
                <a:gd name="T1" fmla="*/ 43 h 1555"/>
                <a:gd name="T2" fmla="*/ 3709 w 3736"/>
                <a:gd name="T3" fmla="*/ 350 h 1555"/>
                <a:gd name="T4" fmla="*/ 2460 w 3736"/>
                <a:gd name="T5" fmla="*/ 1410 h 1555"/>
                <a:gd name="T6" fmla="*/ 942 w 3736"/>
                <a:gd name="T7" fmla="*/ 1555 h 1555"/>
                <a:gd name="T8" fmla="*/ 70 w 3736"/>
                <a:gd name="T9" fmla="*/ 1405 h 1555"/>
                <a:gd name="T10" fmla="*/ 0 w 3736"/>
                <a:gd name="T11" fmla="*/ 845 h 1555"/>
                <a:gd name="T12" fmla="*/ 538 w 3736"/>
                <a:gd name="T13" fmla="*/ 732 h 1555"/>
                <a:gd name="T14" fmla="*/ 619 w 3736"/>
                <a:gd name="T15" fmla="*/ 59 h 1555"/>
                <a:gd name="T16" fmla="*/ 791 w 3736"/>
                <a:gd name="T17" fmla="*/ 70 h 1555"/>
                <a:gd name="T18" fmla="*/ 872 w 3736"/>
                <a:gd name="T19" fmla="*/ 290 h 1555"/>
                <a:gd name="T20" fmla="*/ 1109 w 3736"/>
                <a:gd name="T21" fmla="*/ 360 h 1555"/>
                <a:gd name="T22" fmla="*/ 1195 w 3736"/>
                <a:gd name="T23" fmla="*/ 990 h 1555"/>
                <a:gd name="T24" fmla="*/ 1362 w 3736"/>
                <a:gd name="T25" fmla="*/ 1017 h 1555"/>
                <a:gd name="T26" fmla="*/ 1389 w 3736"/>
                <a:gd name="T27" fmla="*/ 1275 h 1555"/>
                <a:gd name="T28" fmla="*/ 1696 w 3736"/>
                <a:gd name="T29" fmla="*/ 1259 h 1555"/>
                <a:gd name="T30" fmla="*/ 1776 w 3736"/>
                <a:gd name="T31" fmla="*/ 306 h 1555"/>
                <a:gd name="T32" fmla="*/ 2089 w 3736"/>
                <a:gd name="T33" fmla="*/ 0 h 1555"/>
                <a:gd name="T34" fmla="*/ 3208 w 3736"/>
                <a:gd name="T35" fmla="*/ 75 h 1555"/>
                <a:gd name="T36" fmla="*/ 3736 w 3736"/>
                <a:gd name="T37" fmla="*/ 43 h 155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736"/>
                <a:gd name="T58" fmla="*/ 0 h 1555"/>
                <a:gd name="T59" fmla="*/ 3736 w 3736"/>
                <a:gd name="T60" fmla="*/ 1555 h 155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736" h="1555">
                  <a:moveTo>
                    <a:pt x="3736" y="43"/>
                  </a:moveTo>
                  <a:lnTo>
                    <a:pt x="3709" y="350"/>
                  </a:lnTo>
                  <a:lnTo>
                    <a:pt x="2460" y="1410"/>
                  </a:lnTo>
                  <a:lnTo>
                    <a:pt x="942" y="1555"/>
                  </a:lnTo>
                  <a:lnTo>
                    <a:pt x="70" y="1405"/>
                  </a:lnTo>
                  <a:lnTo>
                    <a:pt x="0" y="845"/>
                  </a:lnTo>
                  <a:lnTo>
                    <a:pt x="538" y="732"/>
                  </a:lnTo>
                  <a:lnTo>
                    <a:pt x="619" y="59"/>
                  </a:lnTo>
                  <a:lnTo>
                    <a:pt x="791" y="70"/>
                  </a:lnTo>
                  <a:lnTo>
                    <a:pt x="872" y="290"/>
                  </a:lnTo>
                  <a:lnTo>
                    <a:pt x="1109" y="360"/>
                  </a:lnTo>
                  <a:lnTo>
                    <a:pt x="1195" y="990"/>
                  </a:lnTo>
                  <a:lnTo>
                    <a:pt x="1362" y="1017"/>
                  </a:lnTo>
                  <a:lnTo>
                    <a:pt x="1389" y="1275"/>
                  </a:lnTo>
                  <a:lnTo>
                    <a:pt x="1696" y="1259"/>
                  </a:lnTo>
                  <a:lnTo>
                    <a:pt x="1776" y="306"/>
                  </a:lnTo>
                  <a:lnTo>
                    <a:pt x="2089" y="0"/>
                  </a:lnTo>
                  <a:lnTo>
                    <a:pt x="3208" y="75"/>
                  </a:lnTo>
                  <a:lnTo>
                    <a:pt x="3736" y="43"/>
                  </a:lnTo>
                  <a:close/>
                </a:path>
              </a:pathLst>
            </a:custGeom>
            <a:solidFill>
              <a:schemeClr val="bg2">
                <a:alpha val="20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675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</a:t>
            </a:r>
            <a:endParaRPr lang="en-US" dirty="0"/>
          </a:p>
        </p:txBody>
      </p:sp>
      <p:grpSp>
        <p:nvGrpSpPr>
          <p:cNvPr id="28676" name="Group 9"/>
          <p:cNvGrpSpPr/>
          <p:nvPr/>
        </p:nvGrpSpPr>
        <p:grpSpPr bwMode="auto">
          <a:xfrm>
            <a:off x="3227388" y="3381373"/>
            <a:ext cx="5486400" cy="3355591"/>
            <a:chOff x="48" y="2332"/>
            <a:chExt cx="3456" cy="2406"/>
          </a:xfrm>
        </p:grpSpPr>
        <p:sp>
          <p:nvSpPr>
            <p:cNvPr id="28766" name="Text Box 10"/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  <a:endParaRPr lang="en-US" sz="1600" dirty="0"/>
            </a:p>
          </p:txBody>
        </p:sp>
        <p:sp>
          <p:nvSpPr>
            <p:cNvPr id="28767" name="Text Box 11"/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68" name="Text Box 12"/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  <a:endParaRPr lang="en-US" i="1"/>
            </a:p>
          </p:txBody>
        </p:sp>
        <p:sp>
          <p:nvSpPr>
            <p:cNvPr id="28769" name="Text Box 13"/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  <a:endParaRPr lang="en-US" i="1"/>
            </a:p>
          </p:txBody>
        </p:sp>
        <p:sp>
          <p:nvSpPr>
            <p:cNvPr id="28770" name="Text Box 14"/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  <a:endParaRPr lang="en-US" i="1"/>
            </a:p>
          </p:txBody>
        </p:sp>
        <p:sp>
          <p:nvSpPr>
            <p:cNvPr id="28771" name="Text Box 15"/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  <a:endParaRPr lang="en-US" i="1"/>
            </a:p>
          </p:txBody>
        </p:sp>
        <p:sp>
          <p:nvSpPr>
            <p:cNvPr id="28772" name="Text Box 16"/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  <a:endParaRPr lang="en-US" i="1"/>
            </a:p>
          </p:txBody>
        </p:sp>
        <p:cxnSp>
          <p:nvCxnSpPr>
            <p:cNvPr id="28773" name="AutoShape 17"/>
            <p:cNvCxnSpPr>
              <a:cxnSpLocks noChangeShapeType="1"/>
              <a:stCxn id="28769" idx="2"/>
              <a:endCxn id="28768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4" name="AutoShape 18"/>
            <p:cNvCxnSpPr>
              <a:cxnSpLocks noChangeShapeType="1"/>
              <a:stCxn id="28769" idx="2"/>
              <a:endCxn id="2877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5" name="AutoShape 19"/>
            <p:cNvCxnSpPr>
              <a:cxnSpLocks noChangeShapeType="1"/>
              <a:stCxn id="28768" idx="2"/>
              <a:endCxn id="28767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76" name="AutoShape 20"/>
            <p:cNvCxnSpPr>
              <a:cxnSpLocks noChangeShapeType="1"/>
              <a:stCxn id="28772" idx="2"/>
              <a:endCxn id="28771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77" name="Group 21"/>
            <p:cNvGrpSpPr/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28804" name="Text Box 22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805" name="Text Box 23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806" name="Text Box 24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807" name="Text Box 25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808" name="Text Box 26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809" name="Text Box 27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0" name="Text Box 28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811" name="Text Box 29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812" name="Text Box 30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813" name="Text Box 31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814" name="AutoShape 32"/>
              <p:cNvCxnSpPr>
                <a:cxnSpLocks noChangeShapeType="1"/>
                <a:stCxn id="28804" idx="2"/>
                <a:endCxn id="2880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5" name="AutoShape 33"/>
              <p:cNvCxnSpPr>
                <a:cxnSpLocks noChangeShapeType="1"/>
                <a:stCxn id="28804" idx="2"/>
                <a:endCxn id="2880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6" name="AutoShape 34"/>
              <p:cNvCxnSpPr>
                <a:cxnSpLocks noChangeShapeType="1"/>
                <a:stCxn id="28806" idx="2"/>
                <a:endCxn id="2880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7" name="AutoShape 35"/>
              <p:cNvCxnSpPr>
                <a:cxnSpLocks noChangeShapeType="1"/>
                <a:stCxn id="28806" idx="2"/>
                <a:endCxn id="2880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8" name="AutoShape 36"/>
              <p:cNvCxnSpPr>
                <a:cxnSpLocks noChangeShapeType="1"/>
                <a:stCxn id="28808" idx="2"/>
                <a:endCxn id="2880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19" name="AutoShape 37"/>
              <p:cNvCxnSpPr>
                <a:cxnSpLocks noChangeShapeType="1"/>
                <a:stCxn id="28805" idx="2"/>
                <a:endCxn id="2881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0" name="AutoShape 38"/>
              <p:cNvCxnSpPr>
                <a:cxnSpLocks noChangeShapeType="1"/>
                <a:stCxn id="28807" idx="2"/>
                <a:endCxn id="2881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1" name="AutoShape 39"/>
              <p:cNvCxnSpPr>
                <a:cxnSpLocks noChangeShapeType="1"/>
                <a:stCxn id="28807" idx="2"/>
                <a:endCxn id="2881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22" name="AutoShape 40"/>
              <p:cNvCxnSpPr>
                <a:cxnSpLocks noChangeShapeType="1"/>
                <a:stCxn id="28811" idx="2"/>
                <a:endCxn id="2881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sp>
          <p:nvSpPr>
            <p:cNvPr id="28778" name="Text Box 41"/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  <a:endParaRPr lang="en-US" i="1"/>
            </a:p>
          </p:txBody>
        </p:sp>
        <p:cxnSp>
          <p:nvCxnSpPr>
            <p:cNvPr id="28779" name="AutoShape 42"/>
            <p:cNvCxnSpPr>
              <a:cxnSpLocks noChangeShapeType="1"/>
              <a:stCxn id="28770" idx="2"/>
              <a:endCxn id="2877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grpSp>
          <p:nvGrpSpPr>
            <p:cNvPr id="28780" name="Group 43"/>
            <p:cNvGrpSpPr/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28785" name="Text Box 44"/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  <a:endParaRPr lang="en-US" i="1"/>
              </a:p>
            </p:txBody>
          </p:sp>
          <p:sp>
            <p:nvSpPr>
              <p:cNvPr id="28786" name="Text Box 45"/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  <a:endParaRPr lang="en-US" i="1"/>
              </a:p>
            </p:txBody>
          </p:sp>
          <p:sp>
            <p:nvSpPr>
              <p:cNvPr id="28787" name="Text Box 46"/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  <a:endParaRPr lang="en-US" i="1"/>
              </a:p>
            </p:txBody>
          </p:sp>
          <p:sp>
            <p:nvSpPr>
              <p:cNvPr id="28788" name="Text Box 47"/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  <a:endParaRPr lang="en-US" i="1"/>
              </a:p>
            </p:txBody>
          </p:sp>
          <p:sp>
            <p:nvSpPr>
              <p:cNvPr id="28789" name="Text Box 48"/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  <a:endParaRPr lang="en-US" i="1"/>
              </a:p>
            </p:txBody>
          </p:sp>
          <p:sp>
            <p:nvSpPr>
              <p:cNvPr id="28790" name="Text Box 49"/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1" name="Text Box 50"/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  <a:endParaRPr lang="en-US" i="1"/>
              </a:p>
            </p:txBody>
          </p:sp>
          <p:sp>
            <p:nvSpPr>
              <p:cNvPr id="28792" name="Text Box 51"/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  <a:endParaRPr lang="en-US" i="1"/>
              </a:p>
            </p:txBody>
          </p:sp>
          <p:sp>
            <p:nvSpPr>
              <p:cNvPr id="28793" name="Text Box 52"/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  <a:endParaRPr lang="en-US" sz="1600" dirty="0"/>
              </a:p>
            </p:txBody>
          </p:sp>
          <p:sp>
            <p:nvSpPr>
              <p:cNvPr id="28794" name="Text Box 53"/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  <a:endParaRPr lang="en-US" i="1"/>
              </a:p>
            </p:txBody>
          </p:sp>
          <p:cxnSp>
            <p:nvCxnSpPr>
              <p:cNvPr id="28795" name="AutoShape 54"/>
              <p:cNvCxnSpPr>
                <a:cxnSpLocks noChangeShapeType="1"/>
                <a:stCxn id="28785" idx="2"/>
                <a:endCxn id="2878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6" name="AutoShape 55"/>
              <p:cNvCxnSpPr>
                <a:cxnSpLocks noChangeShapeType="1"/>
                <a:stCxn id="28785" idx="2"/>
                <a:endCxn id="2878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7" name="AutoShape 56"/>
              <p:cNvCxnSpPr>
                <a:cxnSpLocks noChangeShapeType="1"/>
                <a:stCxn id="28787" idx="2"/>
                <a:endCxn id="2878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8" name="AutoShape 57"/>
              <p:cNvCxnSpPr>
                <a:cxnSpLocks noChangeShapeType="1"/>
                <a:stCxn id="28787" idx="2"/>
                <a:endCxn id="2879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799" name="AutoShape 58"/>
              <p:cNvCxnSpPr>
                <a:cxnSpLocks noChangeShapeType="1"/>
                <a:stCxn id="28789" idx="2"/>
                <a:endCxn id="2878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0" name="AutoShape 59"/>
              <p:cNvCxnSpPr>
                <a:cxnSpLocks noChangeShapeType="1"/>
                <a:stCxn id="28786" idx="2"/>
                <a:endCxn id="2879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1" name="AutoShape 60"/>
              <p:cNvCxnSpPr>
                <a:cxnSpLocks noChangeShapeType="1"/>
                <a:stCxn id="28788" idx="2"/>
                <a:endCxn id="2879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2" name="AutoShape 61"/>
              <p:cNvCxnSpPr>
                <a:cxnSpLocks noChangeShapeType="1"/>
                <a:stCxn id="28788" idx="2"/>
                <a:endCxn id="2879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  <p:cxnSp>
            <p:nvCxnSpPr>
              <p:cNvPr id="28803" name="AutoShape 62"/>
              <p:cNvCxnSpPr>
                <a:cxnSpLocks noChangeShapeType="1"/>
                <a:stCxn id="28792" idx="2"/>
                <a:endCxn id="2879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</a:ln>
            </p:spPr>
          </p:cxnSp>
        </p:grpSp>
        <p:cxnSp>
          <p:nvCxnSpPr>
            <p:cNvPr id="28781" name="AutoShape 63"/>
            <p:cNvCxnSpPr>
              <a:cxnSpLocks noChangeShapeType="1"/>
              <a:stCxn id="28769" idx="2"/>
              <a:endCxn id="2878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2" name="AutoShape 64"/>
            <p:cNvCxnSpPr>
              <a:cxnSpLocks noChangeShapeType="1"/>
              <a:stCxn id="28766" idx="2"/>
              <a:endCxn id="28769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3" name="AutoShape 65"/>
            <p:cNvCxnSpPr>
              <a:cxnSpLocks noChangeShapeType="1"/>
              <a:stCxn id="28766" idx="2"/>
              <a:endCxn id="2880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  <p:cxnSp>
          <p:nvCxnSpPr>
            <p:cNvPr id="28784" name="AutoShape 66"/>
            <p:cNvCxnSpPr>
              <a:cxnSpLocks noChangeShapeType="1"/>
              <a:stCxn id="28766" idx="2"/>
              <a:endCxn id="28770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</a:ln>
          </p:spPr>
        </p:cxnSp>
      </p:grpSp>
      <p:sp>
        <p:nvSpPr>
          <p:cNvPr id="28677" name="Line 67"/>
          <p:cNvSpPr>
            <a:spLocks noChangeShapeType="1"/>
          </p:cNvSpPr>
          <p:nvPr/>
        </p:nvSpPr>
        <p:spPr bwMode="auto">
          <a:xfrm>
            <a:off x="3" y="3276600"/>
            <a:ext cx="121919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5956" name="Oval 68"/>
          <p:cNvSpPr>
            <a:spLocks noChangeArrowheads="1"/>
          </p:cNvSpPr>
          <p:nvPr/>
        </p:nvSpPr>
        <p:spPr bwMode="auto">
          <a:xfrm>
            <a:off x="6243639" y="34258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79" name="Oval 69"/>
          <p:cNvSpPr>
            <a:spLocks noChangeArrowheads="1"/>
          </p:cNvSpPr>
          <p:nvPr/>
        </p:nvSpPr>
        <p:spPr bwMode="auto">
          <a:xfrm>
            <a:off x="6245230" y="342741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8" name="Oval 70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59" name="Oval 71"/>
          <p:cNvSpPr>
            <a:spLocks noChangeArrowheads="1"/>
          </p:cNvSpPr>
          <p:nvPr/>
        </p:nvSpPr>
        <p:spPr bwMode="auto">
          <a:xfrm>
            <a:off x="6627815" y="385445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60" name="Oval 72"/>
          <p:cNvSpPr>
            <a:spLocks noChangeArrowheads="1"/>
          </p:cNvSpPr>
          <p:nvPr/>
        </p:nvSpPr>
        <p:spPr bwMode="auto">
          <a:xfrm>
            <a:off x="8372480" y="3870326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683" name="Text Box 73"/>
          <p:cNvSpPr txBox="1">
            <a:spLocks noChangeArrowheads="1"/>
          </p:cNvSpPr>
          <p:nvPr/>
        </p:nvSpPr>
        <p:spPr bwMode="auto">
          <a:xfrm>
            <a:off x="381002" y="1447800"/>
            <a:ext cx="2928937" cy="133882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/>
              <a:t>Strategy: expand a cheapest node first:</a:t>
            </a:r>
            <a:endParaRPr lang="en-US" i="1" dirty="0"/>
          </a:p>
          <a:p>
            <a:pPr>
              <a:spcBef>
                <a:spcPct val="50000"/>
              </a:spcBef>
            </a:pPr>
            <a:r>
              <a:rPr lang="en-US" i="1" dirty="0"/>
              <a:t>Fringe is a priority queue (priority: cumulative cost)</a:t>
            </a:r>
            <a:endParaRPr lang="en-US" i="1" dirty="0"/>
          </a:p>
        </p:txBody>
      </p:sp>
      <p:grpSp>
        <p:nvGrpSpPr>
          <p:cNvPr id="28684" name="Group 74"/>
          <p:cNvGrpSpPr/>
          <p:nvPr/>
        </p:nvGrpSpPr>
        <p:grpSpPr bwMode="auto">
          <a:xfrm>
            <a:off x="4572001" y="1270001"/>
            <a:ext cx="3205163" cy="1768475"/>
            <a:chOff x="816" y="1056"/>
            <a:chExt cx="4176" cy="2304"/>
          </a:xfrm>
        </p:grpSpPr>
        <p:grpSp>
          <p:nvGrpSpPr>
            <p:cNvPr id="28736" name="Group 75"/>
            <p:cNvGrpSpPr/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28738" name="AutoShape 76"/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  <a:endParaRPr lang="en-US"/>
              </a:p>
            </p:txBody>
          </p:sp>
          <p:sp>
            <p:nvSpPr>
              <p:cNvPr id="28739" name="AutoShape 77"/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  <a:endParaRPr lang="en-US"/>
              </a:p>
            </p:txBody>
          </p:sp>
          <p:sp>
            <p:nvSpPr>
              <p:cNvPr id="28740" name="AutoShape 78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  <a:endParaRPr lang="en-US" sz="1500" i="1" dirty="0"/>
              </a:p>
            </p:txBody>
          </p:sp>
          <p:sp>
            <p:nvSpPr>
              <p:cNvPr id="28741" name="AutoShape 79"/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  <a:endParaRPr lang="en-US" sz="1500" i="1" dirty="0"/>
              </a:p>
            </p:txBody>
          </p:sp>
          <p:sp>
            <p:nvSpPr>
              <p:cNvPr id="28742" name="AutoShape 80"/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  <a:endParaRPr lang="en-US" sz="1500" i="1" dirty="0"/>
              </a:p>
            </p:txBody>
          </p:sp>
          <p:sp>
            <p:nvSpPr>
              <p:cNvPr id="28743" name="AutoShape 81"/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  <a:endParaRPr lang="en-US" sz="1500" i="1" dirty="0"/>
              </a:p>
            </p:txBody>
          </p:sp>
          <p:sp>
            <p:nvSpPr>
              <p:cNvPr id="28744" name="AutoShape 82"/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  <a:endParaRPr lang="en-US" sz="1500" i="1" dirty="0"/>
              </a:p>
            </p:txBody>
          </p:sp>
          <p:sp>
            <p:nvSpPr>
              <p:cNvPr id="28745" name="AutoShape 83"/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  <a:endParaRPr lang="en-US" sz="1500" i="1" dirty="0"/>
              </a:p>
            </p:txBody>
          </p:sp>
          <p:sp>
            <p:nvSpPr>
              <p:cNvPr id="28746" name="AutoShape 84"/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  <a:endParaRPr lang="en-US" sz="1500" i="1" dirty="0"/>
              </a:p>
            </p:txBody>
          </p:sp>
          <p:sp>
            <p:nvSpPr>
              <p:cNvPr id="28747" name="AutoShape 85"/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  <a:endParaRPr lang="en-US" sz="1500" i="1" dirty="0"/>
              </a:p>
            </p:txBody>
          </p:sp>
          <p:sp>
            <p:nvSpPr>
              <p:cNvPr id="28748" name="AutoShape 86"/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  <a:endParaRPr lang="en-US" sz="1500" i="1" dirty="0"/>
              </a:p>
            </p:txBody>
          </p:sp>
          <p:sp>
            <p:nvSpPr>
              <p:cNvPr id="28749" name="AutoShape 87"/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  <a:endParaRPr lang="en-US" sz="1500" i="1" dirty="0"/>
              </a:p>
            </p:txBody>
          </p:sp>
          <p:cxnSp>
            <p:nvCxnSpPr>
              <p:cNvPr id="28750" name="AutoShape 88"/>
              <p:cNvCxnSpPr>
                <a:cxnSpLocks noChangeShapeType="1"/>
                <a:stCxn id="28738" idx="5"/>
                <a:endCxn id="2874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1" name="AutoShape 89"/>
              <p:cNvCxnSpPr>
                <a:cxnSpLocks noChangeShapeType="1"/>
                <a:stCxn id="28742" idx="5"/>
                <a:endCxn id="2874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2" name="AutoShape 90"/>
              <p:cNvCxnSpPr>
                <a:cxnSpLocks noChangeShapeType="1"/>
                <a:stCxn id="28746" idx="3"/>
                <a:endCxn id="2874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3" name="AutoShape 91"/>
              <p:cNvCxnSpPr>
                <a:cxnSpLocks noChangeShapeType="1"/>
                <a:stCxn id="28746" idx="2"/>
                <a:endCxn id="2874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4" name="AutoShape 92"/>
              <p:cNvCxnSpPr>
                <a:cxnSpLocks noChangeShapeType="1"/>
                <a:stCxn id="28745" idx="4"/>
                <a:endCxn id="2874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5" name="AutoShape 93"/>
              <p:cNvCxnSpPr>
                <a:cxnSpLocks noChangeShapeType="1"/>
                <a:stCxn id="28745" idx="5"/>
                <a:endCxn id="2874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6" name="AutoShape 94"/>
              <p:cNvCxnSpPr>
                <a:cxnSpLocks noChangeShapeType="1"/>
                <a:stCxn id="28749" idx="0"/>
                <a:endCxn id="2874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7" name="AutoShape 95"/>
              <p:cNvCxnSpPr>
                <a:cxnSpLocks noChangeShapeType="1"/>
                <a:stCxn id="28748" idx="0"/>
                <a:endCxn id="2873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8" name="AutoShape 96"/>
              <p:cNvCxnSpPr>
                <a:cxnSpLocks noChangeShapeType="1"/>
                <a:stCxn id="2873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59" name="AutoShape 97"/>
              <p:cNvCxnSpPr>
                <a:cxnSpLocks noChangeShapeType="1"/>
                <a:stCxn id="28740" idx="1"/>
                <a:endCxn id="2874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0" name="AutoShape 98"/>
              <p:cNvCxnSpPr>
                <a:cxnSpLocks noChangeShapeType="1"/>
                <a:endCxn id="2874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1" name="AutoShape 99"/>
              <p:cNvCxnSpPr>
                <a:cxnSpLocks noChangeShapeType="1"/>
                <a:stCxn id="28744" idx="2"/>
                <a:endCxn id="2874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2" name="AutoShape 100"/>
              <p:cNvCxnSpPr>
                <a:cxnSpLocks noChangeShapeType="1"/>
                <a:stCxn id="28740" idx="7"/>
                <a:endCxn id="2874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3" name="AutoShape 101"/>
              <p:cNvCxnSpPr>
                <a:cxnSpLocks noChangeShapeType="1"/>
                <a:stCxn id="28740" idx="6"/>
                <a:endCxn id="2874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4" name="AutoShape 102"/>
              <p:cNvCxnSpPr>
                <a:cxnSpLocks noChangeShapeType="1"/>
                <a:stCxn id="28748" idx="1"/>
                <a:endCxn id="2874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28765" name="AutoShape 103"/>
              <p:cNvCxnSpPr>
                <a:cxnSpLocks noChangeShapeType="1"/>
                <a:stCxn id="28738" idx="6"/>
                <a:endCxn id="2874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cxnSp>
          <p:nvCxnSpPr>
            <p:cNvPr id="28737" name="AutoShape 104"/>
            <p:cNvCxnSpPr>
              <a:cxnSpLocks noChangeShapeType="1"/>
              <a:stCxn id="28743" idx="6"/>
              <a:endCxn id="28749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tailEnd type="triangle" w="med" len="med"/>
            </a:ln>
          </p:spPr>
        </p:cxnSp>
      </p:grpSp>
      <p:sp>
        <p:nvSpPr>
          <p:cNvPr id="805993" name="Text Box 105"/>
          <p:cNvSpPr txBox="1">
            <a:spLocks noChangeArrowheads="1"/>
          </p:cNvSpPr>
          <p:nvPr/>
        </p:nvSpPr>
        <p:spPr bwMode="auto">
          <a:xfrm>
            <a:off x="4267201" y="3868738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805994" name="Text Box 106"/>
          <p:cNvSpPr txBox="1">
            <a:spLocks noChangeArrowheads="1"/>
          </p:cNvSpPr>
          <p:nvPr/>
        </p:nvSpPr>
        <p:spPr bwMode="auto">
          <a:xfrm>
            <a:off x="7024689" y="379888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805995" name="Text Box 107"/>
          <p:cNvSpPr txBox="1">
            <a:spLocks noChangeArrowheads="1"/>
          </p:cNvSpPr>
          <p:nvPr/>
        </p:nvSpPr>
        <p:spPr bwMode="auto">
          <a:xfrm>
            <a:off x="8734429" y="3795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805996" name="Oval 108"/>
          <p:cNvSpPr>
            <a:spLocks noChangeArrowheads="1"/>
          </p:cNvSpPr>
          <p:nvPr/>
        </p:nvSpPr>
        <p:spPr bwMode="auto">
          <a:xfrm>
            <a:off x="8370888" y="3868735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7" name="Oval 109"/>
          <p:cNvSpPr>
            <a:spLocks noChangeArrowheads="1"/>
          </p:cNvSpPr>
          <p:nvPr/>
        </p:nvSpPr>
        <p:spPr bwMode="auto">
          <a:xfrm>
            <a:off x="8388356" y="43815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5998" name="Text Box 110"/>
          <p:cNvSpPr txBox="1">
            <a:spLocks noChangeArrowheads="1"/>
          </p:cNvSpPr>
          <p:nvPr/>
        </p:nvSpPr>
        <p:spPr bwMode="auto">
          <a:xfrm>
            <a:off x="8759829" y="43037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16</a:t>
            </a:r>
            <a:endParaRPr lang="en-US"/>
          </a:p>
        </p:txBody>
      </p:sp>
      <p:sp>
        <p:nvSpPr>
          <p:cNvPr id="805999" name="Oval 111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0" name="Oval 112"/>
          <p:cNvSpPr>
            <a:spLocks noChangeArrowheads="1"/>
          </p:cNvSpPr>
          <p:nvPr/>
        </p:nvSpPr>
        <p:spPr bwMode="auto">
          <a:xfrm>
            <a:off x="3960815" y="43973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1" name="Oval 113"/>
          <p:cNvSpPr>
            <a:spLocks noChangeArrowheads="1"/>
          </p:cNvSpPr>
          <p:nvPr/>
        </p:nvSpPr>
        <p:spPr bwMode="auto">
          <a:xfrm>
            <a:off x="4789488" y="438943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2" name="Text Box 114"/>
          <p:cNvSpPr txBox="1">
            <a:spLocks noChangeArrowheads="1"/>
          </p:cNvSpPr>
          <p:nvPr/>
        </p:nvSpPr>
        <p:spPr bwMode="auto">
          <a:xfrm>
            <a:off x="3565529" y="4354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4</a:t>
            </a:r>
            <a:endParaRPr lang="en-US"/>
          </a:p>
        </p:txBody>
      </p:sp>
      <p:sp>
        <p:nvSpPr>
          <p:cNvPr id="806003" name="Text Box 115"/>
          <p:cNvSpPr txBox="1">
            <a:spLocks noChangeArrowheads="1"/>
          </p:cNvSpPr>
          <p:nvPr/>
        </p:nvSpPr>
        <p:spPr bwMode="auto">
          <a:xfrm>
            <a:off x="4154489" y="45069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04" name="Text Box 116"/>
          <p:cNvSpPr txBox="1">
            <a:spLocks noChangeArrowheads="1"/>
          </p:cNvSpPr>
          <p:nvPr/>
        </p:nvSpPr>
        <p:spPr bwMode="auto">
          <a:xfrm>
            <a:off x="5084765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</a:t>
            </a:r>
            <a:endParaRPr lang="en-US"/>
          </a:p>
        </p:txBody>
      </p:sp>
      <p:sp>
        <p:nvSpPr>
          <p:cNvPr id="806005" name="Oval 117"/>
          <p:cNvSpPr>
            <a:spLocks noChangeArrowheads="1"/>
          </p:cNvSpPr>
          <p:nvPr/>
        </p:nvSpPr>
        <p:spPr bwMode="auto">
          <a:xfrm>
            <a:off x="3833815" y="392112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6" name="Oval 118"/>
          <p:cNvSpPr>
            <a:spLocks noChangeArrowheads="1"/>
          </p:cNvSpPr>
          <p:nvPr/>
        </p:nvSpPr>
        <p:spPr bwMode="auto">
          <a:xfrm>
            <a:off x="3276606" y="4398961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7" name="Oval 119"/>
          <p:cNvSpPr>
            <a:spLocks noChangeArrowheads="1"/>
          </p:cNvSpPr>
          <p:nvPr/>
        </p:nvSpPr>
        <p:spPr bwMode="auto">
          <a:xfrm>
            <a:off x="3257556" y="4945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8" name="Oval 120"/>
          <p:cNvSpPr>
            <a:spLocks noChangeArrowheads="1"/>
          </p:cNvSpPr>
          <p:nvPr/>
        </p:nvSpPr>
        <p:spPr bwMode="auto">
          <a:xfrm>
            <a:off x="3259139" y="4945061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09" name="Oval 121"/>
          <p:cNvSpPr>
            <a:spLocks noChangeArrowheads="1"/>
          </p:cNvSpPr>
          <p:nvPr/>
        </p:nvSpPr>
        <p:spPr bwMode="auto">
          <a:xfrm>
            <a:off x="4787906" y="439102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0" name="Oval 122"/>
          <p:cNvSpPr>
            <a:spLocks noChangeArrowheads="1"/>
          </p:cNvSpPr>
          <p:nvPr/>
        </p:nvSpPr>
        <p:spPr bwMode="auto">
          <a:xfrm>
            <a:off x="4437063" y="49180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1" name="Oval 123"/>
          <p:cNvSpPr>
            <a:spLocks noChangeArrowheads="1"/>
          </p:cNvSpPr>
          <p:nvPr/>
        </p:nvSpPr>
        <p:spPr bwMode="auto">
          <a:xfrm>
            <a:off x="5113339" y="4926011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2" name="Text Box 124"/>
          <p:cNvSpPr txBox="1">
            <a:spLocks noChangeArrowheads="1"/>
          </p:cNvSpPr>
          <p:nvPr/>
        </p:nvSpPr>
        <p:spPr bwMode="auto">
          <a:xfrm>
            <a:off x="5387977" y="48625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7</a:t>
            </a:r>
            <a:endParaRPr lang="en-US"/>
          </a:p>
        </p:txBody>
      </p:sp>
      <p:sp>
        <p:nvSpPr>
          <p:cNvPr id="806013" name="Text Box 125"/>
          <p:cNvSpPr txBox="1">
            <a:spLocks noChangeArrowheads="1"/>
          </p:cNvSpPr>
          <p:nvPr/>
        </p:nvSpPr>
        <p:spPr bwMode="auto">
          <a:xfrm>
            <a:off x="4686301" y="4868863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13</a:t>
            </a:r>
            <a:endParaRPr lang="en-US"/>
          </a:p>
        </p:txBody>
      </p:sp>
      <p:sp>
        <p:nvSpPr>
          <p:cNvPr id="806014" name="Oval 126"/>
          <p:cNvSpPr>
            <a:spLocks noChangeArrowheads="1"/>
          </p:cNvSpPr>
          <p:nvPr/>
        </p:nvSpPr>
        <p:spPr bwMode="auto">
          <a:xfrm>
            <a:off x="5114930" y="4927602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5" name="Oval 127"/>
          <p:cNvSpPr>
            <a:spLocks noChangeArrowheads="1"/>
          </p:cNvSpPr>
          <p:nvPr/>
        </p:nvSpPr>
        <p:spPr bwMode="auto">
          <a:xfrm>
            <a:off x="5111756" y="5453061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6" name="Text Box 128"/>
          <p:cNvSpPr txBox="1">
            <a:spLocks noChangeArrowheads="1"/>
          </p:cNvSpPr>
          <p:nvPr/>
        </p:nvSpPr>
        <p:spPr bwMode="auto">
          <a:xfrm>
            <a:off x="5376865" y="53975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806017" name="Oval 129"/>
          <p:cNvSpPr>
            <a:spLocks noChangeArrowheads="1"/>
          </p:cNvSpPr>
          <p:nvPr/>
        </p:nvSpPr>
        <p:spPr bwMode="auto">
          <a:xfrm>
            <a:off x="5113339" y="5454653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8" name="Oval 130"/>
          <p:cNvSpPr>
            <a:spLocks noChangeArrowheads="1"/>
          </p:cNvSpPr>
          <p:nvPr/>
        </p:nvSpPr>
        <p:spPr bwMode="auto">
          <a:xfrm>
            <a:off x="5375280" y="5981702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19" name="Text Box 131"/>
          <p:cNvSpPr txBox="1">
            <a:spLocks noChangeArrowheads="1"/>
          </p:cNvSpPr>
          <p:nvPr/>
        </p:nvSpPr>
        <p:spPr bwMode="auto">
          <a:xfrm>
            <a:off x="5641977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10</a:t>
            </a:r>
            <a:endParaRPr lang="en-US"/>
          </a:p>
        </p:txBody>
      </p:sp>
      <p:sp>
        <p:nvSpPr>
          <p:cNvPr id="806020" name="Text Box 132"/>
          <p:cNvSpPr txBox="1">
            <a:spLocks noChangeArrowheads="1"/>
          </p:cNvSpPr>
          <p:nvPr/>
        </p:nvSpPr>
        <p:spPr bwMode="auto">
          <a:xfrm>
            <a:off x="4481513" y="592455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1" name="Oval 133"/>
          <p:cNvSpPr>
            <a:spLocks noChangeArrowheads="1"/>
          </p:cNvSpPr>
          <p:nvPr/>
        </p:nvSpPr>
        <p:spPr bwMode="auto">
          <a:xfrm>
            <a:off x="4860930" y="5962653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2" name="Oval 134"/>
          <p:cNvSpPr>
            <a:spLocks noChangeArrowheads="1"/>
          </p:cNvSpPr>
          <p:nvPr/>
        </p:nvSpPr>
        <p:spPr bwMode="auto">
          <a:xfrm>
            <a:off x="6623056" y="385603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3" name="Oval 135"/>
          <p:cNvSpPr>
            <a:spLocks noChangeArrowheads="1"/>
          </p:cNvSpPr>
          <p:nvPr/>
        </p:nvSpPr>
        <p:spPr bwMode="auto">
          <a:xfrm>
            <a:off x="6954839" y="4384678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4" name="Oval 136"/>
          <p:cNvSpPr>
            <a:spLocks noChangeArrowheads="1"/>
          </p:cNvSpPr>
          <p:nvPr/>
        </p:nvSpPr>
        <p:spPr bwMode="auto">
          <a:xfrm>
            <a:off x="6253163" y="4383085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25" name="Text Box 137"/>
          <p:cNvSpPr txBox="1">
            <a:spLocks noChangeArrowheads="1"/>
          </p:cNvSpPr>
          <p:nvPr/>
        </p:nvSpPr>
        <p:spPr bwMode="auto">
          <a:xfrm>
            <a:off x="6488113" y="432752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17</a:t>
            </a:r>
            <a:endParaRPr lang="en-US"/>
          </a:p>
        </p:txBody>
      </p:sp>
      <p:sp>
        <p:nvSpPr>
          <p:cNvPr id="806026" name="Text Box 138"/>
          <p:cNvSpPr txBox="1">
            <a:spLocks noChangeArrowheads="1"/>
          </p:cNvSpPr>
          <p:nvPr/>
        </p:nvSpPr>
        <p:spPr bwMode="auto">
          <a:xfrm>
            <a:off x="7204077" y="431641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11</a:t>
            </a:r>
            <a:endParaRPr lang="en-US"/>
          </a:p>
        </p:txBody>
      </p:sp>
      <p:sp>
        <p:nvSpPr>
          <p:cNvPr id="806027" name="Oval 139"/>
          <p:cNvSpPr>
            <a:spLocks noChangeArrowheads="1"/>
          </p:cNvSpPr>
          <p:nvPr/>
        </p:nvSpPr>
        <p:spPr bwMode="auto">
          <a:xfrm>
            <a:off x="5375280" y="5983285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8720" name="Text Box 140"/>
          <p:cNvSpPr txBox="1">
            <a:spLocks noChangeArrowheads="1"/>
          </p:cNvSpPr>
          <p:nvPr/>
        </p:nvSpPr>
        <p:spPr bwMode="auto">
          <a:xfrm>
            <a:off x="6550029" y="33528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0</a:t>
            </a:r>
            <a:endParaRPr lang="en-US" dirty="0"/>
          </a:p>
        </p:txBody>
      </p:sp>
      <p:sp>
        <p:nvSpPr>
          <p:cNvPr id="806029" name="Text Box 141"/>
          <p:cNvSpPr txBox="1">
            <a:spLocks noChangeArrowheads="1"/>
          </p:cNvSpPr>
          <p:nvPr/>
        </p:nvSpPr>
        <p:spPr bwMode="auto">
          <a:xfrm>
            <a:off x="3554413" y="486727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6</a:t>
            </a:r>
            <a:endParaRPr lang="en-US"/>
          </a:p>
        </p:txBody>
      </p:sp>
      <p:sp>
        <p:nvSpPr>
          <p:cNvPr id="28722" name="Text Box 142"/>
          <p:cNvSpPr txBox="1">
            <a:spLocks noChangeArrowheads="1"/>
          </p:cNvSpPr>
          <p:nvPr/>
        </p:nvSpPr>
        <p:spPr bwMode="auto">
          <a:xfrm>
            <a:off x="4884737" y="1974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</a:t>
            </a:r>
            <a:endParaRPr lang="en-US"/>
          </a:p>
        </p:txBody>
      </p:sp>
      <p:sp>
        <p:nvSpPr>
          <p:cNvPr id="28723" name="Text Box 143"/>
          <p:cNvSpPr txBox="1">
            <a:spLocks noChangeArrowheads="1"/>
          </p:cNvSpPr>
          <p:nvPr/>
        </p:nvSpPr>
        <p:spPr bwMode="auto">
          <a:xfrm>
            <a:off x="5878513" y="2128839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9</a:t>
            </a:r>
            <a:endParaRPr lang="en-US"/>
          </a:p>
        </p:txBody>
      </p:sp>
      <p:sp>
        <p:nvSpPr>
          <p:cNvPr id="28724" name="Text Box 144"/>
          <p:cNvSpPr txBox="1">
            <a:spLocks noChangeArrowheads="1"/>
          </p:cNvSpPr>
          <p:nvPr/>
        </p:nvSpPr>
        <p:spPr bwMode="auto">
          <a:xfrm>
            <a:off x="4735513" y="26225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5" name="Text Box 145"/>
          <p:cNvSpPr txBox="1">
            <a:spLocks noChangeArrowheads="1"/>
          </p:cNvSpPr>
          <p:nvPr/>
        </p:nvSpPr>
        <p:spPr bwMode="auto">
          <a:xfrm>
            <a:off x="5224461" y="16573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26" name="Text Box 146"/>
          <p:cNvSpPr txBox="1">
            <a:spLocks noChangeArrowheads="1"/>
          </p:cNvSpPr>
          <p:nvPr/>
        </p:nvSpPr>
        <p:spPr bwMode="auto">
          <a:xfrm>
            <a:off x="5035549" y="1219202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27" name="Text Box 147"/>
          <p:cNvSpPr txBox="1">
            <a:spLocks noChangeArrowheads="1"/>
          </p:cNvSpPr>
          <p:nvPr/>
        </p:nvSpPr>
        <p:spPr bwMode="auto">
          <a:xfrm>
            <a:off x="5753101" y="1639890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8" name="Text Box 148"/>
          <p:cNvSpPr txBox="1">
            <a:spLocks noChangeArrowheads="1"/>
          </p:cNvSpPr>
          <p:nvPr/>
        </p:nvSpPr>
        <p:spPr bwMode="auto">
          <a:xfrm>
            <a:off x="6683377" y="2252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</a:t>
            </a:r>
            <a:endParaRPr lang="en-US"/>
          </a:p>
        </p:txBody>
      </p:sp>
      <p:sp>
        <p:nvSpPr>
          <p:cNvPr id="28729" name="Text Box 149"/>
          <p:cNvSpPr txBox="1">
            <a:spLocks noChangeArrowheads="1"/>
          </p:cNvSpPr>
          <p:nvPr/>
        </p:nvSpPr>
        <p:spPr bwMode="auto">
          <a:xfrm>
            <a:off x="7013573" y="2125666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28730" name="Text Box 150"/>
          <p:cNvSpPr txBox="1">
            <a:spLocks noChangeArrowheads="1"/>
          </p:cNvSpPr>
          <p:nvPr/>
        </p:nvSpPr>
        <p:spPr bwMode="auto">
          <a:xfrm>
            <a:off x="5467353" y="28511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15</a:t>
            </a:r>
            <a:endParaRPr lang="en-US"/>
          </a:p>
        </p:txBody>
      </p:sp>
      <p:sp>
        <p:nvSpPr>
          <p:cNvPr id="28731" name="Text Box 151"/>
          <p:cNvSpPr txBox="1">
            <a:spLocks noChangeArrowheads="1"/>
          </p:cNvSpPr>
          <p:nvPr/>
        </p:nvSpPr>
        <p:spPr bwMode="auto">
          <a:xfrm>
            <a:off x="7540625" y="2371727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</a:t>
            </a:r>
            <a:endParaRPr lang="en-US"/>
          </a:p>
        </p:txBody>
      </p:sp>
      <p:sp>
        <p:nvSpPr>
          <p:cNvPr id="28732" name="Text Box 152"/>
          <p:cNvSpPr txBox="1">
            <a:spLocks noChangeArrowheads="1"/>
          </p:cNvSpPr>
          <p:nvPr/>
        </p:nvSpPr>
        <p:spPr bwMode="auto">
          <a:xfrm>
            <a:off x="7556501" y="1720854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  <p:sp>
        <p:nvSpPr>
          <p:cNvPr id="806041" name="AutoShape 153"/>
          <p:cNvSpPr/>
          <p:nvPr/>
        </p:nvSpPr>
        <p:spPr bwMode="auto">
          <a:xfrm>
            <a:off x="1909765" y="3613147"/>
            <a:ext cx="396875" cy="2986088"/>
          </a:xfrm>
          <a:prstGeom prst="leftBrace">
            <a:avLst>
              <a:gd name="adj1" fmla="val 6270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806042" name="Text Box 154"/>
          <p:cNvSpPr txBox="1">
            <a:spLocks noChangeArrowheads="1"/>
          </p:cNvSpPr>
          <p:nvPr/>
        </p:nvSpPr>
        <p:spPr bwMode="auto">
          <a:xfrm>
            <a:off x="914401" y="4827588"/>
            <a:ext cx="1158875" cy="6463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Cost contours</a:t>
            </a:r>
            <a:endParaRPr lang="en-US"/>
          </a:p>
        </p:txBody>
      </p:sp>
      <p:sp>
        <p:nvSpPr>
          <p:cNvPr id="28735" name="Text Box 155"/>
          <p:cNvSpPr txBox="1">
            <a:spLocks noChangeArrowheads="1"/>
          </p:cNvSpPr>
          <p:nvPr/>
        </p:nvSpPr>
        <p:spPr bwMode="auto">
          <a:xfrm>
            <a:off x="6134101" y="1827215"/>
            <a:ext cx="538163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2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5956" grpId="0" animBg="1"/>
      <p:bldP spid="805958" grpId="0" animBg="1"/>
      <p:bldP spid="805959" grpId="0" animBg="1"/>
      <p:bldP spid="805960" grpId="0" animBg="1"/>
      <p:bldP spid="805993" grpId="0"/>
      <p:bldP spid="805994" grpId="0"/>
      <p:bldP spid="805995" grpId="0"/>
      <p:bldP spid="805996" grpId="0" animBg="1"/>
      <p:bldP spid="805997" grpId="0" animBg="1"/>
      <p:bldP spid="805998" grpId="0"/>
      <p:bldP spid="805999" grpId="0" animBg="1"/>
      <p:bldP spid="806000" grpId="0" animBg="1"/>
      <p:bldP spid="806001" grpId="0" animBg="1"/>
      <p:bldP spid="806002" grpId="0"/>
      <p:bldP spid="806003" grpId="0"/>
      <p:bldP spid="806004" grpId="0"/>
      <p:bldP spid="806005" grpId="0" animBg="1"/>
      <p:bldP spid="806006" grpId="0" animBg="1"/>
      <p:bldP spid="806007" grpId="0" animBg="1"/>
      <p:bldP spid="806008" grpId="0" animBg="1"/>
      <p:bldP spid="806009" grpId="0" animBg="1"/>
      <p:bldP spid="806010" grpId="0" animBg="1"/>
      <p:bldP spid="806011" grpId="0" animBg="1"/>
      <p:bldP spid="806012" grpId="0"/>
      <p:bldP spid="806013" grpId="0"/>
      <p:bldP spid="806014" grpId="0" animBg="1"/>
      <p:bldP spid="806015" grpId="0" animBg="1"/>
      <p:bldP spid="806016" grpId="0"/>
      <p:bldP spid="806017" grpId="0" animBg="1"/>
      <p:bldP spid="806018" grpId="0" animBg="1"/>
      <p:bldP spid="806019" grpId="0"/>
      <p:bldP spid="806020" grpId="0"/>
      <p:bldP spid="806021" grpId="0" animBg="1"/>
      <p:bldP spid="806022" grpId="0" animBg="1"/>
      <p:bldP spid="806023" grpId="0" animBg="1"/>
      <p:bldP spid="806024" grpId="0" animBg="1"/>
      <p:bldP spid="806025" grpId="0"/>
      <p:bldP spid="806026" grpId="0"/>
      <p:bldP spid="806027" grpId="0" animBg="1"/>
      <p:bldP spid="806029" grpId="0"/>
      <p:bldP spid="806041" grpId="0" animBg="1"/>
      <p:bldP spid="80604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7"/>
          <p:cNvSpPr/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Freeform 67"/>
          <p:cNvSpPr/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8" name="Text Box 42"/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Uniform Cost Search (UCS) Properties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/>
          <a:lstStyle/>
          <a:p>
            <a:r>
              <a:rPr lang="en-US" sz="2400" dirty="0"/>
              <a:t>What nodes does UCS expand?</a:t>
            </a:r>
            <a:endParaRPr lang="en-US" sz="2400" dirty="0"/>
          </a:p>
          <a:p>
            <a:pPr lvl="1"/>
            <a:r>
              <a:rPr lang="en-US" sz="2000" dirty="0"/>
              <a:t>Processes all nodes with cost less than cheapest solution!</a:t>
            </a:r>
            <a:endParaRPr lang="en-US" sz="2000" dirty="0"/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anose="02020603050405020304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 </a:t>
            </a:r>
            <a:r>
              <a:rPr lang="en-US" sz="2000" i="1" dirty="0">
                <a:sym typeface="Symbol" panose="05050102010706020507" pitchFamily="18" charset="2"/>
              </a:rPr>
              <a:t>,</a:t>
            </a:r>
            <a:r>
              <a:rPr 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>
                <a:sym typeface="Symbol" panose="05050102010706020507" pitchFamily="18" charset="2"/>
              </a:rPr>
              <a:t>then the “effective depth” is roughly </a:t>
            </a:r>
            <a:r>
              <a:rPr lang="en-US" sz="2000" i="1" dirty="0">
                <a:latin typeface="Times New Roman" panose="02020603050405020304" pitchFamily="18" charset="0"/>
              </a:rPr>
              <a:t>C*/</a:t>
            </a:r>
            <a:r>
              <a:rPr lang="en-US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anose="02020603050405020304" pitchFamily="18" charset="0"/>
              </a:rPr>
              <a:t>C</a:t>
            </a:r>
            <a:r>
              <a:rPr lang="en-US" sz="2000" i="1" baseline="30000" dirty="0">
                <a:latin typeface="Times New Roman" panose="02020603050405020304" pitchFamily="18" charset="0"/>
              </a:rPr>
              <a:t>*/</a:t>
            </a:r>
            <a:r>
              <a:rPr lang="en-US" sz="2000" i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sz="2000" dirty="0"/>
              <a:t>) (exponential in effective depth)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  <a:endParaRPr lang="en-US" sz="2400" dirty="0"/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anose="02020603050405020304" pitchFamily="18" charset="0"/>
              </a:rPr>
              <a:t>C</a:t>
            </a:r>
            <a:r>
              <a:rPr lang="en-US" sz="2000" i="1" baseline="30000" dirty="0">
                <a:latin typeface="Times New Roman" panose="02020603050405020304" pitchFamily="18" charset="0"/>
              </a:rPr>
              <a:t>*/</a:t>
            </a:r>
            <a:r>
              <a:rPr lang="en-US" sz="2000" i="1" baseline="30000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sz="2000" dirty="0"/>
              <a:t>)</a:t>
            </a:r>
            <a:endParaRPr lang="en-US" sz="2000" dirty="0"/>
          </a:p>
          <a:p>
            <a:pPr lvl="3"/>
            <a:endParaRPr lang="en-US" sz="1200" dirty="0"/>
          </a:p>
          <a:p>
            <a:r>
              <a:rPr lang="en-US" sz="2400" dirty="0">
                <a:solidFill>
                  <a:srgbClr val="008000"/>
                </a:solidFill>
              </a:rPr>
              <a:t>Is it complete?</a:t>
            </a:r>
            <a:endParaRPr lang="en-US" sz="2400" dirty="0">
              <a:solidFill>
                <a:srgbClr val="008000"/>
              </a:solidFill>
            </a:endParaRPr>
          </a:p>
          <a:p>
            <a:pPr lvl="1"/>
            <a:r>
              <a:rPr lang="en-US" sz="2000" dirty="0"/>
              <a:t>Assuming best solution has a finite cost and minimum arc cost is positive, yes!</a:t>
            </a:r>
            <a:endParaRPr lang="en-US" sz="2000" dirty="0"/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  <a:endParaRPr lang="en-US" sz="2400" dirty="0"/>
          </a:p>
          <a:p>
            <a:pPr lvl="1"/>
            <a:r>
              <a:rPr lang="en-US" sz="2000" dirty="0"/>
              <a:t>Yes!  (Proof next lecture via A*)</a:t>
            </a:r>
            <a:endParaRPr lang="en-US" sz="2000" dirty="0"/>
          </a:p>
          <a:p>
            <a:endParaRPr lang="en-US" dirty="0"/>
          </a:p>
        </p:txBody>
      </p:sp>
      <p:sp>
        <p:nvSpPr>
          <p:cNvPr id="24614" name="Freeform 38"/>
          <p:cNvSpPr/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15" name="Oval 39"/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6" name="Oval 40"/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7" name="Oval 41"/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19" name="Freeform 43"/>
          <p:cNvSpPr/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620" name="Text Box 44"/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  <a:endParaRPr lang="en-US" dirty="0"/>
          </a:p>
        </p:txBody>
      </p:sp>
      <p:sp>
        <p:nvSpPr>
          <p:cNvPr id="24625" name="Oval 49"/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6" name="Oval 50"/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27" name="Oval 51"/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1" name="AutoShape 55"/>
          <p:cNvSpPr/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anose="02020603050405020304" pitchFamily="18" charset="0"/>
              </a:rPr>
              <a:t>C*/</a:t>
            </a:r>
            <a:r>
              <a:rPr lang="en-US" i="1" dirty="0"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dirty="0"/>
              <a:t>  “tiers”</a:t>
            </a:r>
            <a:endParaRPr lang="en-US" dirty="0"/>
          </a:p>
        </p:txBody>
      </p:sp>
      <p:sp>
        <p:nvSpPr>
          <p:cNvPr id="27" name="Freeform 67"/>
          <p:cNvSpPr/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-1" fmla="*/ 6248 w 10000"/>
              <a:gd name="connsiteY0-2" fmla="*/ 1093 h 10000"/>
              <a:gd name="connsiteX1-3" fmla="*/ 10000 w 10000"/>
              <a:gd name="connsiteY1-4" fmla="*/ 5613 h 10000"/>
              <a:gd name="connsiteX2-5" fmla="*/ 7583 w 10000"/>
              <a:gd name="connsiteY2-6" fmla="*/ 6520 h 10000"/>
              <a:gd name="connsiteX3-7" fmla="*/ 6667 w 10000"/>
              <a:gd name="connsiteY3-8" fmla="*/ 8846 h 10000"/>
              <a:gd name="connsiteX4-9" fmla="*/ 5629 w 10000"/>
              <a:gd name="connsiteY4-10" fmla="*/ 10000 h 10000"/>
              <a:gd name="connsiteX5-11" fmla="*/ 4833 w 10000"/>
              <a:gd name="connsiteY5-12" fmla="*/ 9787 h 10000"/>
              <a:gd name="connsiteX6-13" fmla="*/ 3988 w 10000"/>
              <a:gd name="connsiteY6-14" fmla="*/ 9213 h 10000"/>
              <a:gd name="connsiteX7-15" fmla="*/ 3409 w 10000"/>
              <a:gd name="connsiteY7-16" fmla="*/ 8747 h 10000"/>
              <a:gd name="connsiteX8-17" fmla="*/ 2778 w 10000"/>
              <a:gd name="connsiteY8-18" fmla="*/ 8077 h 10000"/>
              <a:gd name="connsiteX9-19" fmla="*/ 0 w 10000"/>
              <a:gd name="connsiteY9-20" fmla="*/ 7873 h 10000"/>
              <a:gd name="connsiteX10-21" fmla="*/ 5560 w 10000"/>
              <a:gd name="connsiteY10-22" fmla="*/ 1127 h 10000"/>
              <a:gd name="connsiteX11-23" fmla="*/ 6248 w 10000"/>
              <a:gd name="connsiteY11-24" fmla="*/ 1093 h 10000"/>
              <a:gd name="connsiteX0-25" fmla="*/ 6248 w 10000"/>
              <a:gd name="connsiteY0-26" fmla="*/ 1093 h 10000"/>
              <a:gd name="connsiteX1-27" fmla="*/ 10000 w 10000"/>
              <a:gd name="connsiteY1-28" fmla="*/ 5613 h 10000"/>
              <a:gd name="connsiteX2-29" fmla="*/ 7583 w 10000"/>
              <a:gd name="connsiteY2-30" fmla="*/ 6520 h 10000"/>
              <a:gd name="connsiteX3-31" fmla="*/ 6667 w 10000"/>
              <a:gd name="connsiteY3-32" fmla="*/ 8846 h 10000"/>
              <a:gd name="connsiteX4-33" fmla="*/ 5629 w 10000"/>
              <a:gd name="connsiteY4-34" fmla="*/ 10000 h 10000"/>
              <a:gd name="connsiteX5-35" fmla="*/ 5000 w 10000"/>
              <a:gd name="connsiteY5-36" fmla="*/ 9615 h 10000"/>
              <a:gd name="connsiteX6-37" fmla="*/ 3988 w 10000"/>
              <a:gd name="connsiteY6-38" fmla="*/ 9213 h 10000"/>
              <a:gd name="connsiteX7-39" fmla="*/ 3409 w 10000"/>
              <a:gd name="connsiteY7-40" fmla="*/ 8747 h 10000"/>
              <a:gd name="connsiteX8-41" fmla="*/ 2778 w 10000"/>
              <a:gd name="connsiteY8-42" fmla="*/ 8077 h 10000"/>
              <a:gd name="connsiteX9-43" fmla="*/ 0 w 10000"/>
              <a:gd name="connsiteY9-44" fmla="*/ 7873 h 10000"/>
              <a:gd name="connsiteX10-45" fmla="*/ 5560 w 10000"/>
              <a:gd name="connsiteY10-46" fmla="*/ 1127 h 10000"/>
              <a:gd name="connsiteX11-47" fmla="*/ 6248 w 10000"/>
              <a:gd name="connsiteY11-48" fmla="*/ 1093 h 10000"/>
              <a:gd name="connsiteX0-49" fmla="*/ 6248 w 10000"/>
              <a:gd name="connsiteY0-50" fmla="*/ 1093 h 9761"/>
              <a:gd name="connsiteX1-51" fmla="*/ 10000 w 10000"/>
              <a:gd name="connsiteY1-52" fmla="*/ 5613 h 9761"/>
              <a:gd name="connsiteX2-53" fmla="*/ 7583 w 10000"/>
              <a:gd name="connsiteY2-54" fmla="*/ 6520 h 9761"/>
              <a:gd name="connsiteX3-55" fmla="*/ 6667 w 10000"/>
              <a:gd name="connsiteY3-56" fmla="*/ 8846 h 9761"/>
              <a:gd name="connsiteX4-57" fmla="*/ 5556 w 10000"/>
              <a:gd name="connsiteY4-58" fmla="*/ 9615 h 9761"/>
              <a:gd name="connsiteX5-59" fmla="*/ 5000 w 10000"/>
              <a:gd name="connsiteY5-60" fmla="*/ 9615 h 9761"/>
              <a:gd name="connsiteX6-61" fmla="*/ 3988 w 10000"/>
              <a:gd name="connsiteY6-62" fmla="*/ 9213 h 9761"/>
              <a:gd name="connsiteX7-63" fmla="*/ 3409 w 10000"/>
              <a:gd name="connsiteY7-64" fmla="*/ 8747 h 9761"/>
              <a:gd name="connsiteX8-65" fmla="*/ 2778 w 10000"/>
              <a:gd name="connsiteY8-66" fmla="*/ 8077 h 9761"/>
              <a:gd name="connsiteX9-67" fmla="*/ 0 w 10000"/>
              <a:gd name="connsiteY9-68" fmla="*/ 7873 h 9761"/>
              <a:gd name="connsiteX10-69" fmla="*/ 5560 w 10000"/>
              <a:gd name="connsiteY10-70" fmla="*/ 1127 h 9761"/>
              <a:gd name="connsiteX11-71" fmla="*/ 6248 w 10000"/>
              <a:gd name="connsiteY11-72" fmla="*/ 1093 h 9761"/>
              <a:gd name="connsiteX0-73" fmla="*/ 6248 w 10000"/>
              <a:gd name="connsiteY0-74" fmla="*/ 1120 h 9850"/>
              <a:gd name="connsiteX1-75" fmla="*/ 10000 w 10000"/>
              <a:gd name="connsiteY1-76" fmla="*/ 5750 h 9850"/>
              <a:gd name="connsiteX2-77" fmla="*/ 7583 w 10000"/>
              <a:gd name="connsiteY2-78" fmla="*/ 6680 h 9850"/>
              <a:gd name="connsiteX3-79" fmla="*/ 6667 w 10000"/>
              <a:gd name="connsiteY3-80" fmla="*/ 9063 h 9850"/>
              <a:gd name="connsiteX4-81" fmla="*/ 5000 w 10000"/>
              <a:gd name="connsiteY4-82" fmla="*/ 9850 h 9850"/>
              <a:gd name="connsiteX5-83" fmla="*/ 3988 w 10000"/>
              <a:gd name="connsiteY5-84" fmla="*/ 9439 h 9850"/>
              <a:gd name="connsiteX6-85" fmla="*/ 3409 w 10000"/>
              <a:gd name="connsiteY6-86" fmla="*/ 8961 h 9850"/>
              <a:gd name="connsiteX7-87" fmla="*/ 2778 w 10000"/>
              <a:gd name="connsiteY7-88" fmla="*/ 8275 h 9850"/>
              <a:gd name="connsiteX8-89" fmla="*/ 0 w 10000"/>
              <a:gd name="connsiteY8-90" fmla="*/ 8066 h 9850"/>
              <a:gd name="connsiteX9-91" fmla="*/ 5560 w 10000"/>
              <a:gd name="connsiteY9-92" fmla="*/ 1155 h 9850"/>
              <a:gd name="connsiteX10-93" fmla="*/ 6248 w 10000"/>
              <a:gd name="connsiteY10-94" fmla="*/ 1120 h 9850"/>
              <a:gd name="connsiteX0-95" fmla="*/ 6248 w 10000"/>
              <a:gd name="connsiteY0-96" fmla="*/ 1137 h 10000"/>
              <a:gd name="connsiteX1-97" fmla="*/ 10000 w 10000"/>
              <a:gd name="connsiteY1-98" fmla="*/ 5838 h 10000"/>
              <a:gd name="connsiteX2-99" fmla="*/ 7583 w 10000"/>
              <a:gd name="connsiteY2-100" fmla="*/ 6782 h 10000"/>
              <a:gd name="connsiteX3-101" fmla="*/ 5000 w 10000"/>
              <a:gd name="connsiteY3-102" fmla="*/ 10000 h 10000"/>
              <a:gd name="connsiteX4-103" fmla="*/ 3988 w 10000"/>
              <a:gd name="connsiteY4-104" fmla="*/ 9583 h 10000"/>
              <a:gd name="connsiteX5-105" fmla="*/ 3409 w 10000"/>
              <a:gd name="connsiteY5-106" fmla="*/ 9097 h 10000"/>
              <a:gd name="connsiteX6-107" fmla="*/ 2778 w 10000"/>
              <a:gd name="connsiteY6-108" fmla="*/ 8401 h 10000"/>
              <a:gd name="connsiteX7-109" fmla="*/ 0 w 10000"/>
              <a:gd name="connsiteY7-110" fmla="*/ 8189 h 10000"/>
              <a:gd name="connsiteX8-111" fmla="*/ 5560 w 10000"/>
              <a:gd name="connsiteY8-112" fmla="*/ 1173 h 10000"/>
              <a:gd name="connsiteX9-113" fmla="*/ 6248 w 10000"/>
              <a:gd name="connsiteY9-114" fmla="*/ 1137 h 10000"/>
              <a:gd name="connsiteX0-115" fmla="*/ 6248 w 10000"/>
              <a:gd name="connsiteY0-116" fmla="*/ 1137 h 10000"/>
              <a:gd name="connsiteX1-117" fmla="*/ 10000 w 10000"/>
              <a:gd name="connsiteY1-118" fmla="*/ 5838 h 10000"/>
              <a:gd name="connsiteX2-119" fmla="*/ 7583 w 10000"/>
              <a:gd name="connsiteY2-120" fmla="*/ 6782 h 10000"/>
              <a:gd name="connsiteX3-121" fmla="*/ 6667 w 10000"/>
              <a:gd name="connsiteY3-122" fmla="*/ 8401 h 10000"/>
              <a:gd name="connsiteX4-123" fmla="*/ 5000 w 10000"/>
              <a:gd name="connsiteY4-124" fmla="*/ 10000 h 10000"/>
              <a:gd name="connsiteX5-125" fmla="*/ 3988 w 10000"/>
              <a:gd name="connsiteY5-126" fmla="*/ 9583 h 10000"/>
              <a:gd name="connsiteX6-127" fmla="*/ 3409 w 10000"/>
              <a:gd name="connsiteY6-128" fmla="*/ 9097 h 10000"/>
              <a:gd name="connsiteX7-129" fmla="*/ 2778 w 10000"/>
              <a:gd name="connsiteY7-130" fmla="*/ 8401 h 10000"/>
              <a:gd name="connsiteX8-131" fmla="*/ 0 w 10000"/>
              <a:gd name="connsiteY8-132" fmla="*/ 8189 h 10000"/>
              <a:gd name="connsiteX9-133" fmla="*/ 5560 w 10000"/>
              <a:gd name="connsiteY9-134" fmla="*/ 1173 h 10000"/>
              <a:gd name="connsiteX10-135" fmla="*/ 6248 w 10000"/>
              <a:gd name="connsiteY10-136" fmla="*/ 113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Text Box 22"/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anose="05050102010706020507" pitchFamily="18" charset="2"/>
              </a:rPr>
              <a:t> 3</a:t>
            </a:r>
            <a:endParaRPr lang="en-US">
              <a:sym typeface="Symbol" panose="05050102010706020507" pitchFamily="18" charset="2"/>
            </a:endParaRPr>
          </a:p>
        </p:txBody>
      </p:sp>
      <p:sp>
        <p:nvSpPr>
          <p:cNvPr id="30" name="Text Box 23"/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anose="05050102010706020507" pitchFamily="18" charset="2"/>
              </a:rPr>
              <a:t> 2</a:t>
            </a:r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anose="05050102010706020507" pitchFamily="18" charset="2"/>
              </a:rPr>
              <a:t> 1</a:t>
            </a:r>
            <a:endParaRPr 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7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Oval 2"/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Uniform Cost Issues</a:t>
            </a:r>
            <a:endParaRPr lang="en-US"/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  <a:endParaRPr lang="en-US" sz="28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  <a:endParaRPr lang="en-US"/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753" name="Text Box 9"/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  <a:endParaRPr lang="en-US"/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1747" name="Freeform 3"/>
            <p:cNvSpPr/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4" name="Freeform 10"/>
            <p:cNvSpPr/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55" name="Oval 11"/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6" name="Oval 12"/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7" name="Text Box 13"/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  <a:endParaRPr lang="en-US"/>
            </a:p>
          </p:txBody>
        </p:sp>
        <p:sp>
          <p:nvSpPr>
            <p:cNvPr id="31758" name="Oval 14"/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59" name="Oval 15"/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2" name="Oval 18"/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1763" name="Freeform 19"/>
            <p:cNvSpPr/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4" name="Freeform 20"/>
            <p:cNvSpPr/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766" name="Text Box 22"/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anose="05050102010706020507" pitchFamily="18" charset="2"/>
                </a:rPr>
                <a:t> 3</a:t>
              </a:r>
              <a:endParaRPr lang="en-US">
                <a:sym typeface="Symbol" panose="05050102010706020507" pitchFamily="18" charset="2"/>
              </a:endParaRPr>
            </a:p>
          </p:txBody>
        </p:sp>
        <p:sp>
          <p:nvSpPr>
            <p:cNvPr id="31767" name="Text Box 23"/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anose="05050102010706020507" pitchFamily="18" charset="2"/>
                </a:rPr>
                <a:t> 2</a:t>
              </a:r>
              <a:endParaRPr lang="en-US">
                <a:sym typeface="Symbol" panose="05050102010706020507" pitchFamily="18" charset="2"/>
              </a:endParaRPr>
            </a:p>
          </p:txBody>
        </p:sp>
        <p:sp>
          <p:nvSpPr>
            <p:cNvPr id="31768" name="Text Box 24"/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anose="05050102010706020507" pitchFamily="18" charset="2"/>
                </a:rPr>
                <a:t> 1</a:t>
              </a:r>
              <a:endParaRPr lang="en-US">
                <a:sym typeface="Symbol" panose="05050102010706020507" pitchFamily="18" charset="2"/>
              </a:endParaRPr>
            </a:p>
          </p:txBody>
        </p:sp>
      </p:grpSp>
      <p:sp>
        <p:nvSpPr>
          <p:cNvPr id="31769" name="TextBox 26"/>
          <p:cNvSpPr txBox="1">
            <a:spLocks noChangeArrowheads="1"/>
          </p:cNvSpPr>
          <p:nvPr/>
        </p:nvSpPr>
        <p:spPr bwMode="auto">
          <a:xfrm>
            <a:off x="8467725" y="5943600"/>
            <a:ext cx="3724275" cy="92332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[Demo: empty grid UCS (L2D5)]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[Demo: maze with deep/shallow water DFS/BFS/UCS (L2D7)]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nimBg="1"/>
      <p:bldP spid="31750" grpId="0" animBg="1"/>
      <p:bldP spid="31751" grpId="0"/>
      <p:bldP spid="31752" grpId="0" animBg="1"/>
      <p:bldP spid="31753" grpId="0"/>
      <p:bldP spid="317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Empty UCS</a:t>
            </a:r>
            <a:endParaRPr lang="en-US" dirty="0"/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920286" y="1143001"/>
            <a:ext cx="6351429" cy="5324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1)</a:t>
            </a:r>
            <a:endParaRPr lang="en-US" sz="2800" dirty="0"/>
          </a:p>
        </p:txBody>
      </p:sp>
      <p:pic>
        <p:nvPicPr>
          <p:cNvPr id="3" name="MazeShallowDeep-B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93857" y="1151450"/>
            <a:ext cx="7204286" cy="5325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Reflex Odd </a:t>
            </a:r>
            <a:endParaRPr lang="en-US" dirty="0"/>
          </a:p>
        </p:txBody>
      </p:sp>
      <p:pic>
        <p:nvPicPr>
          <p:cNvPr id="5" name="Lecture2-demo2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3485322" y="1117600"/>
            <a:ext cx="8610600" cy="5627167"/>
          </a:xfrm>
          <a:prstGeom prst="rect">
            <a:avLst/>
          </a:prstGeom>
        </p:spPr>
      </p:pic>
      <p:sp>
        <p:nvSpPr>
          <p:cNvPr id="6" name="مربع نص 5"/>
          <p:cNvSpPr txBox="1"/>
          <p:nvPr/>
        </p:nvSpPr>
        <p:spPr>
          <a:xfrm>
            <a:off x="96078" y="2057400"/>
            <a:ext cx="33329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planning. Wall</a:t>
            </a:r>
            <a:r>
              <a:rPr lang="en-US" baseline="0" dirty="0"/>
              <a:t> between you and nearest dot?</a:t>
            </a:r>
            <a:endParaRPr lang="en-US" baseline="0" dirty="0"/>
          </a:p>
          <a:p>
            <a:r>
              <a:rPr lang="en-US" dirty="0"/>
              <a:t>Reflex</a:t>
            </a:r>
            <a:r>
              <a:rPr lang="en-US" baseline="0" dirty="0"/>
              <a:t> agents not generally optimal, but they can be depending on circumstance.</a:t>
            </a:r>
            <a:endParaRPr lang="en-US" baseline="0" dirty="0"/>
          </a:p>
          <a:p>
            <a:r>
              <a:rPr lang="en-US" baseline="0" dirty="0"/>
              <a:t>Optimality is not defined by algorithm, but by rational behavior.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en-US" spc="0">
                <a:latin typeface="+mj-lt"/>
              </a:rPr>
              <a:t>Your title here</a:t>
            </a:r>
            <a:endParaRPr lang="en-US" spc="0"/>
          </a:p>
        </p:txBody>
      </p:sp>
      <p:pic>
        <p:nvPicPr>
          <p:cNvPr id="2" name="图片 1" descr="蓝色的高楼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45" b="44027"/>
          <a:stretch>
            <a:fillRect/>
          </a:stretch>
        </p:blipFill>
        <p:spPr>
          <a:xfrm>
            <a:off x="6247580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9" b="15319"/>
          <a:stretch>
            <a:fillRect/>
          </a:stretch>
        </p:blipFill>
        <p:spPr>
          <a:xfrm>
            <a:off x="699565" y="1359936"/>
            <a:ext cx="5225643" cy="1971562"/>
          </a:xfrm>
          <a:prstGeom prst="roundRect">
            <a:avLst>
              <a:gd name="adj" fmla="val 8058"/>
            </a:avLst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6" name="直接连接符 5"/>
          <p:cNvCxnSpPr/>
          <p:nvPr>
            <p:custDataLst>
              <p:tags r:id="rId6"/>
            </p:custDataLst>
          </p:nvPr>
        </p:nvCxnSpPr>
        <p:spPr>
          <a:xfrm flipV="1">
            <a:off x="699565" y="348684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940479" y="4240734"/>
            <a:ext cx="4988812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Video of Demo Maze with Deep/Shallow Water --- DFS, BFS, or UCS? (part 1)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lt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8"/>
            </p:custDataLst>
          </p:nvPr>
        </p:nvSpPr>
        <p:spPr>
          <a:xfrm>
            <a:off x="940479" y="348684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  <a:sym typeface="+mn-ea"/>
              </a:rPr>
              <a:t>Your title here</a:t>
            </a:r>
            <a:endParaRPr lang="en-US" sz="24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9"/>
            </p:custDataLst>
          </p:nvPr>
        </p:nvCxnSpPr>
        <p:spPr>
          <a:xfrm flipV="1">
            <a:off x="6262200" y="3472225"/>
            <a:ext cx="0" cy="272512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0"/>
                    <a:lumOff val="100000"/>
                    <a:alpha val="0"/>
                  </a:schemeClr>
                </a:gs>
                <a:gs pos="69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  <a:prstDash val="solid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8" name="矩形 7"/>
          <p:cNvSpPr/>
          <p:nvPr>
            <p:custDataLst>
              <p:tags r:id="rId10"/>
            </p:custDataLst>
          </p:nvPr>
        </p:nvSpPr>
        <p:spPr>
          <a:xfrm>
            <a:off x="6503114" y="4226114"/>
            <a:ext cx="4988813" cy="19715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sym typeface="+mn-ea"/>
              </a:rPr>
              <a:t>Presentations are communication tools that can be used as demonstrations, lectures, speeches, reports, and more.</a:t>
            </a:r>
            <a:endParaRPr lang="en-US" sz="16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1"/>
            </p:custDataLst>
          </p:nvPr>
        </p:nvSpPr>
        <p:spPr>
          <a:xfrm>
            <a:off x="6503114" y="3472225"/>
            <a:ext cx="4988812" cy="62277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2400" b="1" kern="0" dirty="0">
                <a:solidFill>
                  <a:schemeClr val="accent1"/>
                </a:solidFill>
                <a:latin typeface="+mj-lt"/>
                <a:sym typeface="+mn-ea"/>
              </a:rPr>
              <a:t>Your title here</a:t>
            </a:r>
            <a:endParaRPr lang="en-US" sz="2400" b="1" kern="0" dirty="0">
              <a:solidFill>
                <a:schemeClr val="accent1"/>
              </a:solidFill>
              <a:latin typeface="+mj-lt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2)</a:t>
            </a:r>
            <a:endParaRPr lang="en-US" sz="2800" dirty="0"/>
          </a:p>
        </p:txBody>
      </p:sp>
      <p:pic>
        <p:nvPicPr>
          <p:cNvPr id="2" name="MazeShallowDeep-UC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3" y="1143001"/>
            <a:ext cx="7215715" cy="5333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Video of Demo Maze with Deep/Shallow Water --- DFS, BFS, or UCS? (part 3)</a:t>
            </a:r>
            <a:endParaRPr lang="en-US" sz="2800" dirty="0"/>
          </a:p>
        </p:txBody>
      </p:sp>
      <p:pic>
        <p:nvPicPr>
          <p:cNvPr id="2" name="MazeShallowDeep-DF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488142" y="1143001"/>
            <a:ext cx="7215716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The One Queue</a:t>
            </a:r>
            <a:endParaRPr lang="en-US" dirty="0"/>
          </a:p>
        </p:txBody>
      </p:sp>
      <p:sp>
        <p:nvSpPr>
          <p:cNvPr id="29711" name="Rectangle 15"/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  <a:endParaRPr lang="en-US" sz="2800" dirty="0"/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  <a:endParaRPr lang="en-US" sz="2400" dirty="0"/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  <a:endParaRPr lang="en-US" sz="2400" dirty="0"/>
          </a:p>
          <a:p>
            <a:pPr lvl="1"/>
            <a:r>
              <a:rPr lang="en-US" sz="2400" dirty="0"/>
              <a:t>Can even code one implementation that takes a variable queuing object</a:t>
            </a: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and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6400" y="1524000"/>
            <a:ext cx="4699000" cy="4729164"/>
          </a:xfrm>
        </p:spPr>
        <p:txBody>
          <a:bodyPr/>
          <a:lstStyle/>
          <a:p>
            <a:r>
              <a:rPr lang="en-US" dirty="0"/>
              <a:t>Search operates over models of the world</a:t>
            </a:r>
            <a:endParaRPr lang="en-US" dirty="0"/>
          </a:p>
          <a:p>
            <a:pPr lvl="1"/>
            <a:r>
              <a:rPr lang="en-US" dirty="0"/>
              <a:t>The agent doesn’t actually try all the plans out in the real world!</a:t>
            </a:r>
            <a:endParaRPr lang="en-US" dirty="0"/>
          </a:p>
          <a:p>
            <a:pPr lvl="1"/>
            <a:r>
              <a:rPr lang="en-US" dirty="0"/>
              <a:t>Planning is all “in simulation”</a:t>
            </a:r>
            <a:endParaRPr lang="en-US" dirty="0"/>
          </a:p>
          <a:p>
            <a:pPr lvl="1"/>
            <a:r>
              <a:rPr lang="en-US" dirty="0"/>
              <a:t>Your search is only as good as your models…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5391" y="1532614"/>
            <a:ext cx="6552150" cy="455477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Gone Wrong?</a:t>
            </a: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814084" name="Picture 4" descr="A Dead End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85800" y="1676400"/>
            <a:ext cx="4800600" cy="3839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4085" name="Picture 5" descr="msn-navigation-trondheim-haugesund"/>
          <p:cNvPicPr>
            <a:picLocks noChangeAspect="1" noChangeArrowheads="1"/>
          </p:cNvPicPr>
          <p:nvPr/>
        </p:nvPicPr>
        <p:blipFill>
          <a:blip r:embed="rId2" cstate="print"/>
          <a:srcRect t="53906"/>
          <a:stretch>
            <a:fillRect/>
          </a:stretch>
        </p:blipFill>
        <p:spPr bwMode="auto">
          <a:xfrm>
            <a:off x="6934200" y="1371600"/>
            <a:ext cx="43815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6997" y="2134187"/>
            <a:ext cx="6474205" cy="27115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Planning Agents</a:t>
            </a:r>
            <a:endParaRPr lang="en-US" dirty="0"/>
          </a:p>
        </p:txBody>
      </p:sp>
      <p:sp>
        <p:nvSpPr>
          <p:cNvPr id="2053" name="Rectangle 3"/>
          <p:cNvSpPr>
            <a:spLocks noGrp="1" noChangeArrowheads="1"/>
          </p:cNvSpPr>
          <p:nvPr>
            <p:ph idx="1"/>
          </p:nvPr>
        </p:nvSpPr>
        <p:spPr>
          <a:xfrm>
            <a:off x="325327" y="1231906"/>
            <a:ext cx="5943599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Planning agents: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Ask “what if”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Decisions based on (hypothesized) consequences of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have a model of how the world evolves in response to actions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Must formulate a goal (test)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FF0000"/>
                </a:solidFill>
              </a:rPr>
              <a:t>Consider how the world WOULD BE</a:t>
            </a:r>
            <a:endParaRPr lang="en-US" sz="2000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</a:pPr>
            <a:endParaRPr lang="en-US" sz="20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Optimal vs. complete planning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Planning vs. </a:t>
            </a:r>
            <a:r>
              <a:rPr lang="en-US" sz="2400" dirty="0" err="1"/>
              <a:t>replanning</a:t>
            </a:r>
            <a:endParaRPr lang="en-US" sz="2000" dirty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6899276" y="3505200"/>
          <a:ext cx="4595813" cy="162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Photo Editor Photo" r:id="rId1" imgW="4594860" imgH="1623060" progId="MSPhotoEd.3">
                  <p:embed/>
                </p:oleObj>
              </mc:Choice>
              <mc:Fallback>
                <p:oleObj name="Photo Editor Photo" r:id="rId1" imgW="4594860" imgH="1623060" progId="MSPhotoEd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9276" y="3505200"/>
                        <a:ext cx="4595813" cy="162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5"/>
          <p:cNvGraphicFramePr>
            <a:graphicFrameLocks noChangeAspect="1"/>
          </p:cNvGraphicFramePr>
          <p:nvPr/>
        </p:nvGraphicFramePr>
        <p:xfrm>
          <a:off x="6926266" y="1797049"/>
          <a:ext cx="4579937" cy="16081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Photo Editor Photo" r:id="rId3" imgW="4579620" imgH="1607820" progId="MSPhotoEd.3">
                  <p:embed/>
                </p:oleObj>
              </mc:Choice>
              <mc:Fallback>
                <p:oleObj name="Photo Editor Photo" r:id="rId3" imgW="4579620" imgH="1607820" progId="MSPhotoEd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6266" y="1797049"/>
                        <a:ext cx="4579937" cy="16081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9043" y="9906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" name="مربع نص 9"/>
          <p:cNvSpPr txBox="1"/>
          <p:nvPr/>
        </p:nvSpPr>
        <p:spPr>
          <a:xfrm>
            <a:off x="302136" y="5380672"/>
            <a:ext cx="112917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You cold figure out the consequences</a:t>
            </a:r>
            <a:r>
              <a:rPr lang="en-US" baseline="0" dirty="0"/>
              <a:t> by doing it. But instead, planning considers what the world would be without actually doing it.</a:t>
            </a:r>
            <a:endParaRPr lang="en-US" baseline="0" dirty="0"/>
          </a:p>
          <a:p>
            <a:r>
              <a:rPr lang="en-US" b="1" dirty="0"/>
              <a:t>Simulate</a:t>
            </a:r>
            <a:r>
              <a:rPr lang="en-US" baseline="0" dirty="0"/>
              <a:t> many games, execute one. Doesn’t do it in the world, does it in the model.</a:t>
            </a:r>
            <a:endParaRPr lang="en-US" baseline="0" dirty="0"/>
          </a:p>
          <a:p>
            <a:r>
              <a:rPr lang="en-US" baseline="0" dirty="0"/>
              <a:t>Consequences of action.</a:t>
            </a:r>
            <a:endParaRPr lang="en-US" baseline="0" dirty="0"/>
          </a:p>
          <a:p>
            <a:r>
              <a:rPr lang="en-US" baseline="0" dirty="0"/>
              <a:t>Complete – a solution; optimal – best</a:t>
            </a:r>
            <a:endParaRPr lang="en-US" baseline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</a:t>
            </a:r>
            <a:r>
              <a:rPr lang="en-US" dirty="0" err="1"/>
              <a:t>Replanning</a:t>
            </a:r>
            <a:endParaRPr lang="en-US" dirty="0"/>
          </a:p>
        </p:txBody>
      </p:sp>
      <p:pic>
        <p:nvPicPr>
          <p:cNvPr id="3" name="Lecture2-demo3-plan-fast-v2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10444" y="1100766"/>
            <a:ext cx="10171113" cy="5757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8251_1*l_h_f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8251_1*l_h_a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8251_1*l_h_i*1_2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1"/>
</p:tagLst>
</file>

<file path=ppt/tags/tag1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8251_1*l_h_f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Presentations are communication tools that can be used as demonstrations, lectures, speeches, reports, and more."/>
  <p:tag name="KSO_WM_UNIT_TEXT_FILL_FORE_SCHEMECOLOR_INDEX" val="1"/>
  <p:tag name="KSO_WM_UNIT_TEXT_FILL_TYPE" val="1"/>
  <p:tag name="KSO_WM_UNIT_USESOURCEFORMAT_APPLY" val="1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8251_1*l_h_a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TEXT_FILL_FORE_SCHEMECOLOR_INDEX" val="1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SLIDE_ID" val="custom20238245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8245"/>
  <p:tag name="KSO_WM_SLIDE_TYPE" val="text"/>
  <p:tag name="KSO_WM_SLIDE_SUBTYPE" val="picTxt"/>
  <p:tag name="KSO_WM_SLIDE_SIZE" val="850.448*382.064"/>
  <p:tag name="KSO_WM_SLIDE_POSITION" val="54.7493*107.09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.xml><?xml version="1.0" encoding="utf-8"?>
<p:tagLst xmlns:p="http://schemas.openxmlformats.org/presentationml/2006/main">
  <p:tag name="DEFAULTFONTSIZE" val="10"/>
  <p:tag name="DEFAULTWIDTH" val="348"/>
  <p:tag name="DEFAULTHEIGHT" val="20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custom20238245_1*a*1"/>
  <p:tag name="KSO_WM_TEMPLATE_CATEGORY" val="custom"/>
  <p:tag name="KSO_WM_TEMPLATE_INDEX" val="20238245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TYPE" val="a"/>
  <p:tag name="KSO_WM_UNIT_INDEX" val="1"/>
  <p:tag name="KSO_WM_UNIT_PRESET_TEXT" val="Your title here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8251_1*l_h_d*1_2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8251_1*l_h_d*1_1_1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7*1449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8251_1*l_h_i*1_1_2"/>
  <p:tag name="KSO_WM_TEMPLATE_CATEGORY" val="diagram"/>
  <p:tag name="KSO_WM_TEMPLATE_INDEX" val="20238251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2.094970703125,&quot;width&quot;:851.110107421875}"/>
  <p:tag name="KSO_WM_DIAGRAM_COLOR_MATCH_VALUE" val="{&quot;shape&quot;:{&quot;fill&quot;:{&quot;type&quot;:0},&quot;glow&quot;:{&quot;colorType&quot;:0},&quot;line&quot;:{&quot;gradient&quot;:[{&quot;brightness&quot;:1,&quot;colorType&quot;:1,&quot;foreColorIndex&quot;:5,&quot;pos&quot;:0,&quot;transparency&quot;:1},{&quot;brightness&quot;:0.6000000238418579,&quot;colorType&quot;:1,&quot;foreColorIndex&quot;:5,&quot;pos&quot;:0.689999997615814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DIAGRAM_VERSION" val="3"/>
  <p:tag name="KSO_WM_DIAGRAM_COLOR_TRICK" val="1"/>
  <p:tag name="KSO_WM_DIAGRAM_COLOR_TEXT_CAN_REMOVE" val="n"/>
  <p:tag name="KSO_WM_UNIT_LINE_FORE_SCHEMECOLOR_INDEX" val="5"/>
  <p:tag name="KSO_WM_UNIT_USESOURCEFORMAT_APPLY" val="1"/>
</p:tagLst>
</file>

<file path=ppt/theme/theme1.xml><?xml version="1.0" encoding="utf-8"?>
<a:theme xmlns:a="http://schemas.openxmlformats.org/drawingml/2006/main" name="188_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 panose="020F0502020204030204"/>
            <a:cs typeface="Calibri" panose="020F0502020204030204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188_anca.thmx</Template>
  <TotalTime>0</TotalTime>
  <Words>11477</Words>
  <Application>WPS Presentation</Application>
  <PresentationFormat>شاشة عريضة</PresentationFormat>
  <Paragraphs>1246</Paragraphs>
  <Slides>75</Slides>
  <Notes>69</Notes>
  <HiddenSlides>0</HiddenSlides>
  <MMClips>10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75</vt:i4>
      </vt:variant>
    </vt:vector>
  </HeadingPairs>
  <TitlesOfParts>
    <vt:vector size="98" baseType="lpstr">
      <vt:lpstr>Arial</vt:lpstr>
      <vt:lpstr>SimSun</vt:lpstr>
      <vt:lpstr>Wingdings</vt:lpstr>
      <vt:lpstr>Calibri</vt:lpstr>
      <vt:lpstr>Palatino</vt:lpstr>
      <vt:lpstr>Palatino Linotype</vt:lpstr>
      <vt:lpstr>Courier New</vt:lpstr>
      <vt:lpstr>Microsoft YaHei</vt:lpstr>
      <vt:lpstr>Arial Unicode MS</vt:lpstr>
      <vt:lpstr>Calibri</vt:lpstr>
      <vt:lpstr>Palatino</vt:lpstr>
      <vt:lpstr>Wingdings</vt:lpstr>
      <vt:lpstr>Georgia</vt:lpstr>
      <vt:lpstr>Tahoma</vt:lpstr>
      <vt:lpstr>Noto Sans Symbols</vt:lpstr>
      <vt:lpstr>Noto Sans</vt:lpstr>
      <vt:lpstr>Times New Roman</vt:lpstr>
      <vt:lpstr>Symbol</vt:lpstr>
      <vt:lpstr>188_anca</vt:lpstr>
      <vt:lpstr>MSPhotoEd.3</vt:lpstr>
      <vt:lpstr>MSPhotoEd.3</vt:lpstr>
      <vt:lpstr>MSPhotoEd.3</vt:lpstr>
      <vt:lpstr>MSPhotoEd.3</vt:lpstr>
      <vt:lpstr>Artificial Intelligence </vt:lpstr>
      <vt:lpstr>Today</vt:lpstr>
      <vt:lpstr>Agents that Plan</vt:lpstr>
      <vt:lpstr>Reflex Agents</vt:lpstr>
      <vt:lpstr>Reflex Agents</vt:lpstr>
      <vt:lpstr>Video of Demo Reflex Optimal</vt:lpstr>
      <vt:lpstr>Video of Demo Reflex Odd 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State Space Graphs vs. Search Trees</vt:lpstr>
      <vt:lpstr>Tree Search algorithm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PowerPoint 演示文稿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Breadth-first search</vt:lpstr>
      <vt:lpstr>Breadth-first search</vt:lpstr>
      <vt:lpstr>Breadth-first search</vt:lpstr>
      <vt:lpstr>Breadth-first search</vt:lpstr>
      <vt:lpstr>Quiz: DFS vs BFS</vt:lpstr>
      <vt:lpstr>DFS vs BFS</vt:lpstr>
      <vt:lpstr>Video of Demo Maze Water DFS/BFS (part 1)</vt:lpstr>
      <vt:lpstr>Video of Demo Maze Water DFS/BFS (part 2)</vt:lpstr>
      <vt:lpstr>Iterative Deepening</vt:lpstr>
      <vt:lpstr>Iterative deepening search l =1</vt:lpstr>
      <vt:lpstr>Iterative deepening search l =2</vt:lpstr>
      <vt:lpstr>Iterative deepening search l =3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Video of Demo Maze with Deep/Shallow Water --- DFS, BFS, or UCS? (part 1)</vt:lpstr>
      <vt:lpstr>Your title here</vt:lpstr>
      <vt:lpstr>Video of Demo Maze with Deep/Shallow Water --- DFS, BFS, or UCS? (part 2)</vt:lpstr>
      <vt:lpstr>Video of Demo Maze with Deep/Shallow Water --- DFS, BFS, or UCS? (part 3)</vt:lpstr>
      <vt:lpstr>The One Queue</vt:lpstr>
      <vt:lpstr>Search and Models</vt:lpstr>
      <vt:lpstr>Search Gone Wrong?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Motaz Saad (‫معتز سعد</cp:lastModifiedBy>
  <cp:revision>2080</cp:revision>
  <cp:lastPrinted>2016-01-21T07:59:00Z</cp:lastPrinted>
  <dcterms:created xsi:type="dcterms:W3CDTF">2004-08-27T04:16:00Z</dcterms:created>
  <dcterms:modified xsi:type="dcterms:W3CDTF">2024-11-01T07:03:09Z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CF86FE067399493DBC2B7B00A6AFA9D5_12</vt:lpwstr>
  </property>
  <property fmtid="{D5CDD505-2E9C-101B-9397-08002B2CF9AE}" pid="3" name="KSOProductBuildVer">
    <vt:lpwstr>1033-12.2.0.18638</vt:lpwstr>
  </property>
</Properties>
</file>